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9" r:id="rId4"/>
    <p:sldId id="261" r:id="rId5"/>
    <p:sldId id="268" r:id="rId6"/>
    <p:sldId id="262" r:id="rId7"/>
    <p:sldId id="270" r:id="rId8"/>
    <p:sldId id="271" r:id="rId9"/>
    <p:sldId id="264" r:id="rId10"/>
    <p:sldId id="266" r:id="rId11"/>
    <p:sldId id="267" r:id="rId12"/>
  </p:sldIdLst>
  <p:sldSz cx="6858000" cy="9906000" type="A4"/>
  <p:notesSz cx="6858000" cy="9144000"/>
  <p:defaultTextStyle>
    <a:defPPr>
      <a:defRPr lang="en-US"/>
    </a:defPPr>
    <a:lvl1pPr marL="0" algn="l" defTabSz="957795" rtl="0" eaLnBrk="1" latinLnBrk="0" hangingPunct="1">
      <a:defRPr sz="1800" kern="1200">
        <a:solidFill>
          <a:schemeClr val="tx1"/>
        </a:solidFill>
        <a:latin typeface="+mn-lt"/>
        <a:ea typeface="+mn-ea"/>
        <a:cs typeface="+mn-cs"/>
      </a:defRPr>
    </a:lvl1pPr>
    <a:lvl2pPr marL="478898" algn="l" defTabSz="957795" rtl="0" eaLnBrk="1" latinLnBrk="0" hangingPunct="1">
      <a:defRPr sz="1800" kern="1200">
        <a:solidFill>
          <a:schemeClr val="tx1"/>
        </a:solidFill>
        <a:latin typeface="+mn-lt"/>
        <a:ea typeface="+mn-ea"/>
        <a:cs typeface="+mn-cs"/>
      </a:defRPr>
    </a:lvl2pPr>
    <a:lvl3pPr marL="957795" algn="l" defTabSz="957795" rtl="0" eaLnBrk="1" latinLnBrk="0" hangingPunct="1">
      <a:defRPr sz="1800" kern="1200">
        <a:solidFill>
          <a:schemeClr val="tx1"/>
        </a:solidFill>
        <a:latin typeface="+mn-lt"/>
        <a:ea typeface="+mn-ea"/>
        <a:cs typeface="+mn-cs"/>
      </a:defRPr>
    </a:lvl3pPr>
    <a:lvl4pPr marL="1436694" algn="l" defTabSz="957795" rtl="0" eaLnBrk="1" latinLnBrk="0" hangingPunct="1">
      <a:defRPr sz="1800" kern="1200">
        <a:solidFill>
          <a:schemeClr val="tx1"/>
        </a:solidFill>
        <a:latin typeface="+mn-lt"/>
        <a:ea typeface="+mn-ea"/>
        <a:cs typeface="+mn-cs"/>
      </a:defRPr>
    </a:lvl4pPr>
    <a:lvl5pPr marL="1915592" algn="l" defTabSz="957795" rtl="0" eaLnBrk="1" latinLnBrk="0" hangingPunct="1">
      <a:defRPr sz="1800" kern="1200">
        <a:solidFill>
          <a:schemeClr val="tx1"/>
        </a:solidFill>
        <a:latin typeface="+mn-lt"/>
        <a:ea typeface="+mn-ea"/>
        <a:cs typeface="+mn-cs"/>
      </a:defRPr>
    </a:lvl5pPr>
    <a:lvl6pPr marL="2394489" algn="l" defTabSz="957795" rtl="0" eaLnBrk="1" latinLnBrk="0" hangingPunct="1">
      <a:defRPr sz="1800" kern="1200">
        <a:solidFill>
          <a:schemeClr val="tx1"/>
        </a:solidFill>
        <a:latin typeface="+mn-lt"/>
        <a:ea typeface="+mn-ea"/>
        <a:cs typeface="+mn-cs"/>
      </a:defRPr>
    </a:lvl6pPr>
    <a:lvl7pPr marL="2873387" algn="l" defTabSz="957795" rtl="0" eaLnBrk="1" latinLnBrk="0" hangingPunct="1">
      <a:defRPr sz="1800" kern="1200">
        <a:solidFill>
          <a:schemeClr val="tx1"/>
        </a:solidFill>
        <a:latin typeface="+mn-lt"/>
        <a:ea typeface="+mn-ea"/>
        <a:cs typeface="+mn-cs"/>
      </a:defRPr>
    </a:lvl7pPr>
    <a:lvl8pPr marL="3352284" algn="l" defTabSz="957795" rtl="0" eaLnBrk="1" latinLnBrk="0" hangingPunct="1">
      <a:defRPr sz="1800" kern="1200">
        <a:solidFill>
          <a:schemeClr val="tx1"/>
        </a:solidFill>
        <a:latin typeface="+mn-lt"/>
        <a:ea typeface="+mn-ea"/>
        <a:cs typeface="+mn-cs"/>
      </a:defRPr>
    </a:lvl8pPr>
    <a:lvl9pPr marL="3831183" algn="l" defTabSz="957795"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226" autoAdjust="0"/>
  </p:normalViewPr>
  <p:slideViewPr>
    <p:cSldViewPr>
      <p:cViewPr>
        <p:scale>
          <a:sx n="60" d="100"/>
          <a:sy n="60" d="100"/>
        </p:scale>
        <p:origin x="-2010" y="-72"/>
      </p:cViewPr>
      <p:guideLst>
        <p:guide orient="horz" pos="312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565908-5270-4969-9DF6-BEB77AF8793D}" type="datetimeFigureOut">
              <a:rPr lang="en-US" smtClean="0"/>
              <a:t>8/14/2017</a:t>
            </a:fld>
            <a:endParaRPr lang="en-US"/>
          </a:p>
        </p:txBody>
      </p:sp>
      <p:sp>
        <p:nvSpPr>
          <p:cNvPr id="4" name="Slide Image Placeholder 3"/>
          <p:cNvSpPr>
            <a:spLocks noGrp="1" noRot="1" noChangeAspect="1"/>
          </p:cNvSpPr>
          <p:nvPr>
            <p:ph type="sldImg" idx="2"/>
          </p:nvPr>
        </p:nvSpPr>
        <p:spPr>
          <a:xfrm>
            <a:off x="2241550" y="685800"/>
            <a:ext cx="23749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FED858-65C7-45A1-8FE1-9A5B869AA1BA}" type="slidenum">
              <a:rPr lang="en-US" smtClean="0"/>
              <a:t>‹#›</a:t>
            </a:fld>
            <a:endParaRPr lang="en-US"/>
          </a:p>
        </p:txBody>
      </p:sp>
    </p:spTree>
    <p:extLst>
      <p:ext uri="{BB962C8B-B14F-4D97-AF65-F5344CB8AC3E}">
        <p14:creationId xmlns:p14="http://schemas.microsoft.com/office/powerpoint/2010/main" val="1083548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R1. </a:t>
            </a:r>
            <a:r>
              <a:rPr lang="en-US" sz="1200" b="1" i="1" kern="1200" dirty="0" smtClean="0">
                <a:solidFill>
                  <a:schemeClr val="tx1"/>
                </a:solidFill>
                <a:effectLst/>
                <a:latin typeface="+mn-lt"/>
                <a:ea typeface="+mn-ea"/>
                <a:cs typeface="+mn-cs"/>
              </a:rPr>
              <a:t>Botrytis cinerea</a:t>
            </a:r>
            <a:r>
              <a:rPr lang="en-US" sz="1200" b="1" kern="1200" dirty="0" smtClean="0">
                <a:solidFill>
                  <a:schemeClr val="tx1"/>
                </a:solidFill>
                <a:effectLst/>
                <a:latin typeface="+mn-lt"/>
                <a:ea typeface="+mn-ea"/>
                <a:cs typeface="+mn-cs"/>
              </a:rPr>
              <a:t> x tomato detached leaf assay and digital image analysis. </a:t>
            </a:r>
            <a:r>
              <a:rPr lang="en-US" sz="1200" kern="1200" dirty="0" smtClean="0">
                <a:solidFill>
                  <a:schemeClr val="tx1"/>
                </a:solidFill>
                <a:effectLst/>
                <a:latin typeface="+mn-lt"/>
                <a:ea typeface="+mn-ea"/>
                <a:cs typeface="+mn-cs"/>
              </a:rPr>
              <a:t>Individual tomato leaflets of 6 </a:t>
            </a:r>
            <a:r>
              <a:rPr lang="en-US" sz="1200" i="1" kern="1200" dirty="0" smtClean="0">
                <a:solidFill>
                  <a:schemeClr val="tx1"/>
                </a:solidFill>
                <a:effectLst/>
                <a:latin typeface="+mn-lt"/>
                <a:ea typeface="+mn-ea"/>
                <a:cs typeface="+mn-cs"/>
              </a:rPr>
              <a:t>S. </a:t>
            </a:r>
            <a:r>
              <a:rPr lang="en-US" sz="1200" i="1" kern="1200" dirty="0" err="1" smtClean="0">
                <a:solidFill>
                  <a:schemeClr val="tx1"/>
                </a:solidFill>
                <a:effectLst/>
                <a:latin typeface="+mn-lt"/>
                <a:ea typeface="+mn-ea"/>
                <a:cs typeface="+mn-cs"/>
              </a:rPr>
              <a:t>lycopersicum</a:t>
            </a:r>
            <a:r>
              <a:rPr lang="en-US" sz="1200" kern="1200" dirty="0" smtClean="0">
                <a:solidFill>
                  <a:schemeClr val="tx1"/>
                </a:solidFill>
                <a:effectLst/>
                <a:latin typeface="+mn-lt"/>
                <a:ea typeface="+mn-ea"/>
                <a:cs typeface="+mn-cs"/>
              </a:rPr>
              <a:t> genotypes and 6 </a:t>
            </a:r>
            <a:r>
              <a:rPr lang="en-US" sz="1200" i="1" kern="1200" dirty="0" smtClean="0">
                <a:solidFill>
                  <a:schemeClr val="tx1"/>
                </a:solidFill>
                <a:effectLst/>
                <a:latin typeface="+mn-lt"/>
                <a:ea typeface="+mn-ea"/>
                <a:cs typeface="+mn-cs"/>
              </a:rPr>
              <a:t>S. </a:t>
            </a:r>
            <a:r>
              <a:rPr lang="en-US" sz="1200" i="1" kern="1200" dirty="0" err="1" smtClean="0">
                <a:solidFill>
                  <a:schemeClr val="tx1"/>
                </a:solidFill>
                <a:effectLst/>
                <a:latin typeface="+mn-lt"/>
                <a:ea typeface="+mn-ea"/>
                <a:cs typeface="+mn-cs"/>
              </a:rPr>
              <a:t>pimpinellifolium</a:t>
            </a:r>
            <a:r>
              <a:rPr lang="en-US" sz="1200" kern="1200" dirty="0" smtClean="0">
                <a:solidFill>
                  <a:schemeClr val="tx1"/>
                </a:solidFill>
                <a:effectLst/>
                <a:latin typeface="+mn-lt"/>
                <a:ea typeface="+mn-ea"/>
                <a:cs typeface="+mn-cs"/>
              </a:rPr>
              <a:t> genotypes are in randomized rows, spore droplets of individual </a:t>
            </a:r>
            <a:r>
              <a:rPr lang="en-US" sz="1200" i="1" kern="1200" dirty="0" smtClean="0">
                <a:solidFill>
                  <a:schemeClr val="tx1"/>
                </a:solidFill>
                <a:effectLst/>
                <a:latin typeface="+mn-lt"/>
                <a:ea typeface="+mn-ea"/>
                <a:cs typeface="+mn-cs"/>
              </a:rPr>
              <a:t>B. cinerea</a:t>
            </a:r>
            <a:r>
              <a:rPr lang="en-US" sz="1200" kern="1200" dirty="0" smtClean="0">
                <a:solidFill>
                  <a:schemeClr val="tx1"/>
                </a:solidFill>
                <a:effectLst/>
                <a:latin typeface="+mn-lt"/>
                <a:ea typeface="+mn-ea"/>
                <a:cs typeface="+mn-cs"/>
              </a:rPr>
              <a:t> isolates are in randomized columns. Digital images are collected 72 hours post inoculation.</a:t>
            </a:r>
          </a:p>
          <a:p>
            <a:r>
              <a:rPr lang="en-US" sz="1200" kern="1200" dirty="0" smtClean="0">
                <a:solidFill>
                  <a:schemeClr val="tx1"/>
                </a:solidFill>
                <a:effectLst/>
                <a:latin typeface="+mn-lt"/>
                <a:ea typeface="+mn-ea"/>
                <a:cs typeface="+mn-cs"/>
              </a:rPr>
              <a:t>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Single droplets of 40 </a:t>
            </a:r>
            <a:r>
              <a:rPr lang="en-US" sz="1200" i="1" kern="1200" dirty="0" smtClean="0">
                <a:solidFill>
                  <a:schemeClr val="tx1"/>
                </a:solidFill>
                <a:effectLst/>
                <a:latin typeface="+mn-lt"/>
                <a:ea typeface="+mn-ea"/>
                <a:cs typeface="+mn-cs"/>
              </a:rPr>
              <a:t>B. cinerea</a:t>
            </a:r>
            <a:r>
              <a:rPr lang="en-US" sz="1200" kern="1200" dirty="0" smtClean="0">
                <a:solidFill>
                  <a:schemeClr val="tx1"/>
                </a:solidFill>
                <a:effectLst/>
                <a:latin typeface="+mn-lt"/>
                <a:ea typeface="+mn-ea"/>
                <a:cs typeface="+mn-cs"/>
              </a:rPr>
              <a:t> spores are infected on randomized leaflets using randomized isolates, and digital images are taken 72 hours post inoculation.</a:t>
            </a:r>
          </a:p>
          <a:p>
            <a:r>
              <a:rPr lang="en-US" sz="1200" kern="1200" dirty="0" smtClean="0">
                <a:solidFill>
                  <a:schemeClr val="tx1"/>
                </a:solidFill>
                <a:effectLst/>
                <a:latin typeface="+mn-lt"/>
                <a:ea typeface="+mn-ea"/>
                <a:cs typeface="+mn-cs"/>
              </a:rPr>
              <a:t>B) Digital masking of leaf and lesion is followed by automated measurement of area for each lesion.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FED858-65C7-45A1-8FE1-9A5B869AA1BA}" type="slidenum">
              <a:rPr lang="en-US" smtClean="0"/>
              <a:t>1</a:t>
            </a:fld>
            <a:endParaRPr lang="en-US"/>
          </a:p>
        </p:txBody>
      </p:sp>
    </p:spTree>
    <p:extLst>
      <p:ext uri="{BB962C8B-B14F-4D97-AF65-F5344CB8AC3E}">
        <p14:creationId xmlns:p14="http://schemas.microsoft.com/office/powerpoint/2010/main" val="1639187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Table R1. ANOVA results of the interaction between 12 tomato accessions and 95 </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B. cinerea</a:t>
            </a:r>
            <a:r>
              <a:rPr lang="en-US" sz="1200" b="1" kern="1200" dirty="0" smtClean="0">
                <a:solidFill>
                  <a:schemeClr val="tx1"/>
                </a:solidFill>
                <a:effectLst/>
                <a:latin typeface="+mn-lt"/>
                <a:ea typeface="+mn-ea"/>
                <a:cs typeface="+mn-cs"/>
              </a:rPr>
              <a:t> isolates measured as lesion area.</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Type III Sums-of-Squares, F-value, Degrees of Freedom and p-value for the linear modelling of lesion area for 12 tomato accessions by 95  </a:t>
            </a:r>
            <a:r>
              <a:rPr lang="en-US" sz="1200" i="1" kern="1200" dirty="0" smtClean="0">
                <a:solidFill>
                  <a:schemeClr val="tx1"/>
                </a:solidFill>
                <a:effectLst/>
                <a:latin typeface="+mn-lt"/>
                <a:ea typeface="+mn-ea"/>
                <a:cs typeface="+mn-cs"/>
              </a:rPr>
              <a:t>B. cinerea </a:t>
            </a:r>
            <a:r>
              <a:rPr lang="en-US" sz="1200" kern="1200" dirty="0" smtClean="0">
                <a:solidFill>
                  <a:schemeClr val="tx1"/>
                </a:solidFill>
                <a:effectLst/>
                <a:latin typeface="+mn-lt"/>
                <a:ea typeface="+mn-ea"/>
                <a:cs typeface="+mn-cs"/>
              </a:rPr>
              <a:t>isolates is shown. The terms are as follows; Isolate is the 95  </a:t>
            </a:r>
            <a:r>
              <a:rPr lang="en-US" sz="1200" i="1" kern="1200" dirty="0" smtClean="0">
                <a:solidFill>
                  <a:schemeClr val="tx1"/>
                </a:solidFill>
                <a:effectLst/>
                <a:latin typeface="+mn-lt"/>
                <a:ea typeface="+mn-ea"/>
                <a:cs typeface="+mn-cs"/>
              </a:rPr>
              <a:t>B. cinerea</a:t>
            </a:r>
            <a:r>
              <a:rPr lang="en-US" sz="1200" kern="1200" dirty="0" smtClean="0">
                <a:solidFill>
                  <a:schemeClr val="tx1"/>
                </a:solidFill>
                <a:effectLst/>
                <a:latin typeface="+mn-lt"/>
                <a:ea typeface="+mn-ea"/>
                <a:cs typeface="+mn-cs"/>
              </a:rPr>
              <a:t> isolates, Domestication is wild tomato, </a:t>
            </a:r>
            <a:r>
              <a:rPr lang="en-US" sz="1200" i="1" kern="1200" dirty="0" smtClean="0">
                <a:solidFill>
                  <a:schemeClr val="tx1"/>
                </a:solidFill>
                <a:effectLst/>
                <a:latin typeface="+mn-lt"/>
                <a:ea typeface="+mn-ea"/>
                <a:cs typeface="+mn-cs"/>
              </a:rPr>
              <a:t>S. </a:t>
            </a:r>
            <a:r>
              <a:rPr lang="en-US" sz="1200" i="1" kern="1200" dirty="0" err="1" smtClean="0">
                <a:solidFill>
                  <a:schemeClr val="tx1"/>
                </a:solidFill>
                <a:effectLst/>
                <a:latin typeface="+mn-lt"/>
                <a:ea typeface="+mn-ea"/>
                <a:cs typeface="+mn-cs"/>
              </a:rPr>
              <a:t>pimpinellifolium</a:t>
            </a:r>
            <a:r>
              <a:rPr lang="en-US" sz="1200" kern="1200" dirty="0" smtClean="0">
                <a:solidFill>
                  <a:schemeClr val="tx1"/>
                </a:solidFill>
                <a:effectLst/>
                <a:latin typeface="+mn-lt"/>
                <a:ea typeface="+mn-ea"/>
                <a:cs typeface="+mn-cs"/>
              </a:rPr>
              <a:t>, versus domestic tomato, </a:t>
            </a:r>
            <a:r>
              <a:rPr lang="en-US" sz="1200" i="1" kern="1200" dirty="0" smtClean="0">
                <a:solidFill>
                  <a:schemeClr val="tx1"/>
                </a:solidFill>
                <a:effectLst/>
                <a:latin typeface="+mn-lt"/>
                <a:ea typeface="+mn-ea"/>
                <a:cs typeface="+mn-cs"/>
              </a:rPr>
              <a:t>S. </a:t>
            </a:r>
            <a:r>
              <a:rPr lang="en-US" sz="1200" i="1" kern="1200" dirty="0" err="1" smtClean="0">
                <a:solidFill>
                  <a:schemeClr val="tx1"/>
                </a:solidFill>
                <a:effectLst/>
                <a:latin typeface="+mn-lt"/>
                <a:ea typeface="+mn-ea"/>
                <a:cs typeface="+mn-cs"/>
              </a:rPr>
              <a:t>lycopersicum</a:t>
            </a:r>
            <a:r>
              <a:rPr lang="en-US" sz="1200" kern="1200" dirty="0" smtClean="0">
                <a:solidFill>
                  <a:schemeClr val="tx1"/>
                </a:solidFill>
                <a:effectLst/>
                <a:latin typeface="+mn-lt"/>
                <a:ea typeface="+mn-ea"/>
                <a:cs typeface="+mn-cs"/>
              </a:rPr>
              <a:t>, Plant is 12 tomato genotypes nested within their respective domestication groupings, Experiment tests the 2 independent replicate experiments, Experiment/Block tests the three blocks nested within each experiment. In addition interactions of these factors are tested (:).</a:t>
            </a:r>
          </a:p>
        </p:txBody>
      </p:sp>
      <p:sp>
        <p:nvSpPr>
          <p:cNvPr id="4" name="Slide Number Placeholder 3"/>
          <p:cNvSpPr>
            <a:spLocks noGrp="1"/>
          </p:cNvSpPr>
          <p:nvPr>
            <p:ph type="sldNum" sz="quarter" idx="10"/>
          </p:nvPr>
        </p:nvSpPr>
        <p:spPr/>
        <p:txBody>
          <a:bodyPr/>
          <a:lstStyle/>
          <a:p>
            <a:fld id="{F3FED858-65C7-45A1-8FE1-9A5B869AA1BA}" type="slidenum">
              <a:rPr lang="en-US" smtClean="0"/>
              <a:t>10</a:t>
            </a:fld>
            <a:endParaRPr lang="en-US"/>
          </a:p>
        </p:txBody>
      </p:sp>
    </p:spTree>
    <p:extLst>
      <p:ext uri="{BB962C8B-B14F-4D97-AF65-F5344CB8AC3E}">
        <p14:creationId xmlns:p14="http://schemas.microsoft.com/office/powerpoint/2010/main" val="4170268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Table R2. Correlation of lesion area caused by the 97 </a:t>
            </a:r>
            <a:r>
              <a:rPr lang="en-US" sz="1200" kern="1200" dirty="0" smtClean="0">
                <a:solidFill>
                  <a:schemeClr val="tx1"/>
                </a:solidFill>
                <a:effectLst/>
                <a:latin typeface="+mn-lt"/>
                <a:ea typeface="+mn-ea"/>
                <a:cs typeface="+mn-cs"/>
              </a:rPr>
              <a:t> </a:t>
            </a:r>
            <a:r>
              <a:rPr lang="en-US" sz="1200" b="1" i="1" kern="1200" dirty="0" smtClean="0">
                <a:solidFill>
                  <a:schemeClr val="tx1"/>
                </a:solidFill>
                <a:effectLst/>
                <a:latin typeface="+mn-lt"/>
                <a:ea typeface="+mn-ea"/>
                <a:cs typeface="+mn-cs"/>
              </a:rPr>
              <a:t>B. cinerea </a:t>
            </a:r>
            <a:r>
              <a:rPr lang="en-US" sz="1200" b="1" kern="1200" dirty="0" smtClean="0">
                <a:solidFill>
                  <a:schemeClr val="tx1"/>
                </a:solidFill>
                <a:effectLst/>
                <a:latin typeface="+mn-lt"/>
                <a:ea typeface="+mn-ea"/>
                <a:cs typeface="+mn-cs"/>
              </a:rPr>
              <a:t>isolates across all of the tomato accessions.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FDR corrected p-values of Wilcoxon signed-rank test comparing mean </a:t>
            </a:r>
            <a:r>
              <a:rPr lang="en-US" sz="1200" i="1" kern="1200" dirty="0" smtClean="0">
                <a:solidFill>
                  <a:schemeClr val="tx1"/>
                </a:solidFill>
                <a:effectLst/>
                <a:latin typeface="+mn-lt"/>
                <a:ea typeface="+mn-ea"/>
                <a:cs typeface="+mn-cs"/>
              </a:rPr>
              <a:t>B. cinerea</a:t>
            </a:r>
            <a:r>
              <a:rPr lang="en-US" sz="1200" kern="1200" dirty="0" smtClean="0">
                <a:solidFill>
                  <a:schemeClr val="tx1"/>
                </a:solidFill>
                <a:effectLst/>
                <a:latin typeface="+mn-lt"/>
                <a:ea typeface="+mn-ea"/>
                <a:cs typeface="+mn-cs"/>
              </a:rPr>
              <a:t> lesion area on pairs of tomato accessions. Bold text indicates significance at p&lt;0.01 after correction, italicized text indicates suggestive p-values p&lt;0.1 &gt;0.01. NS shows non-significant interactions.</a:t>
            </a:r>
          </a:p>
        </p:txBody>
      </p:sp>
      <p:sp>
        <p:nvSpPr>
          <p:cNvPr id="4" name="Slide Number Placeholder 3"/>
          <p:cNvSpPr>
            <a:spLocks noGrp="1"/>
          </p:cNvSpPr>
          <p:nvPr>
            <p:ph type="sldNum" sz="quarter" idx="10"/>
          </p:nvPr>
        </p:nvSpPr>
        <p:spPr/>
        <p:txBody>
          <a:bodyPr/>
          <a:lstStyle/>
          <a:p>
            <a:fld id="{0343C3B3-5AEC-4395-BB7C-6A2D4439B550}" type="slidenum">
              <a:rPr lang="en-US" smtClean="0"/>
              <a:t>11</a:t>
            </a:fld>
            <a:endParaRPr lang="en-US"/>
          </a:p>
        </p:txBody>
      </p:sp>
    </p:spTree>
    <p:extLst>
      <p:ext uri="{BB962C8B-B14F-4D97-AF65-F5344CB8AC3E}">
        <p14:creationId xmlns:p14="http://schemas.microsoft.com/office/powerpoint/2010/main" val="1078489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R2. Distribution of tomato genotype susceptibility to</a:t>
            </a:r>
            <a:r>
              <a:rPr lang="en-US" sz="1200" b="1" i="1"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infection with 91</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 genetically diverse </a:t>
            </a:r>
            <a:r>
              <a:rPr lang="en-US" sz="1200" b="1" i="1" kern="1200" dirty="0" smtClean="0">
                <a:solidFill>
                  <a:schemeClr val="tx1"/>
                </a:solidFill>
                <a:effectLst/>
                <a:latin typeface="+mn-lt"/>
                <a:ea typeface="+mn-ea"/>
                <a:cs typeface="+mn-cs"/>
              </a:rPr>
              <a:t>B. cinerea</a:t>
            </a:r>
            <a:r>
              <a:rPr lang="en-US" sz="1200" b="1" kern="1200" dirty="0" smtClean="0">
                <a:solidFill>
                  <a:schemeClr val="tx1"/>
                </a:solidFill>
                <a:effectLst/>
                <a:latin typeface="+mn-lt"/>
                <a:ea typeface="+mn-ea"/>
                <a:cs typeface="+mn-cs"/>
              </a:rPr>
              <a:t> isolates.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Violin plots show the distribution of lesion size caused by </a:t>
            </a:r>
            <a:r>
              <a:rPr lang="en-US" sz="1200" i="1" kern="1200" dirty="0" smtClean="0">
                <a:solidFill>
                  <a:schemeClr val="tx1"/>
                </a:solidFill>
                <a:effectLst/>
                <a:latin typeface="+mn-lt"/>
                <a:ea typeface="+mn-ea"/>
                <a:cs typeface="+mn-cs"/>
              </a:rPr>
              <a:t>B. cinerea</a:t>
            </a:r>
            <a:r>
              <a:rPr lang="en-US" sz="1200" kern="1200" dirty="0" smtClean="0">
                <a:solidFill>
                  <a:schemeClr val="tx1"/>
                </a:solidFill>
                <a:effectLst/>
                <a:latin typeface="+mn-lt"/>
                <a:ea typeface="+mn-ea"/>
                <a:cs typeface="+mn-cs"/>
              </a:rPr>
              <a:t> isolates on each tomato host genotype. Individual points are mean lesion size for each of the 97 different isolate-host pairs. The boxes show the 75</a:t>
            </a:r>
            <a:r>
              <a:rPr lang="en-US" sz="1200" kern="1200" baseline="30000" dirty="0"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percentile distribution, and the horizontal line shows the mean resistance of the specific host genotype. The tomato genotypes are grouped based on their status as wild or domesticated germplasm.</a:t>
            </a:r>
          </a:p>
        </p:txBody>
      </p:sp>
      <p:sp>
        <p:nvSpPr>
          <p:cNvPr id="4" name="Slide Number Placeholder 3"/>
          <p:cNvSpPr>
            <a:spLocks noGrp="1"/>
          </p:cNvSpPr>
          <p:nvPr>
            <p:ph type="sldNum" sz="quarter" idx="10"/>
          </p:nvPr>
        </p:nvSpPr>
        <p:spPr/>
        <p:txBody>
          <a:bodyPr/>
          <a:lstStyle/>
          <a:p>
            <a:fld id="{F3FED858-65C7-45A1-8FE1-9A5B869AA1BA}" type="slidenum">
              <a:rPr lang="en-US" smtClean="0"/>
              <a:t>2</a:t>
            </a:fld>
            <a:endParaRPr lang="en-US"/>
          </a:p>
        </p:txBody>
      </p:sp>
    </p:spTree>
    <p:extLst>
      <p:ext uri="{BB962C8B-B14F-4D97-AF65-F5344CB8AC3E}">
        <p14:creationId xmlns:p14="http://schemas.microsoft.com/office/powerpoint/2010/main" val="173834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R3. Distribution of </a:t>
            </a:r>
            <a:r>
              <a:rPr lang="en-US" sz="1200" b="1" i="1" kern="1200" dirty="0" smtClean="0">
                <a:solidFill>
                  <a:schemeClr val="tx1"/>
                </a:solidFill>
                <a:effectLst/>
                <a:latin typeface="+mn-lt"/>
                <a:ea typeface="+mn-ea"/>
                <a:cs typeface="+mn-cs"/>
              </a:rPr>
              <a:t>B. cinerea</a:t>
            </a:r>
            <a:r>
              <a:rPr lang="en-US" sz="1200" b="1" kern="1200" dirty="0" smtClean="0">
                <a:solidFill>
                  <a:schemeClr val="tx1"/>
                </a:solidFill>
                <a:effectLst/>
                <a:latin typeface="+mn-lt"/>
                <a:ea typeface="+mn-ea"/>
                <a:cs typeface="+mn-cs"/>
              </a:rPr>
              <a:t> virulence by tomato domestication status</a:t>
            </a:r>
            <a:r>
              <a:rPr lang="en-US" sz="1200" kern="1200" dirty="0" smtClean="0">
                <a:solidFill>
                  <a:schemeClr val="tx1"/>
                </a:solidFill>
                <a:effectLst/>
                <a:latin typeface="+mn-lt"/>
                <a:ea typeface="+mn-ea"/>
                <a:cs typeface="+mn-cs"/>
              </a:rPr>
              <a:t>.</a:t>
            </a:r>
            <a:r>
              <a:rPr lang="en-US" sz="1200" strike="sng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violin plots show the mean virulence of each </a:t>
            </a:r>
            <a:r>
              <a:rPr lang="en-US" sz="1200" i="1" kern="1200" dirty="0" smtClean="0">
                <a:solidFill>
                  <a:schemeClr val="tx1"/>
                </a:solidFill>
                <a:effectLst/>
                <a:latin typeface="+mn-lt"/>
                <a:ea typeface="+mn-ea"/>
                <a:cs typeface="+mn-cs"/>
              </a:rPr>
              <a:t>B. cinerea </a:t>
            </a:r>
            <a:r>
              <a:rPr lang="en-US" sz="1200" kern="1200" dirty="0" smtClean="0">
                <a:solidFill>
                  <a:schemeClr val="tx1"/>
                </a:solidFill>
                <a:effectLst/>
                <a:latin typeface="+mn-lt"/>
                <a:ea typeface="+mn-ea"/>
                <a:cs typeface="+mn-cs"/>
              </a:rPr>
              <a:t>isolate on the tomato genotypes, grouped as wild or domesticated germplasm. The domestication effect on lesion size is significant (Table R1 ANOVA, p&lt;2e-16). The interaction plot between the two violin plots connects the average lesion size of a single </a:t>
            </a:r>
            <a:r>
              <a:rPr lang="en-US" sz="1200" i="1" kern="1200" dirty="0" smtClean="0">
                <a:solidFill>
                  <a:schemeClr val="tx1"/>
                </a:solidFill>
                <a:effectLst/>
                <a:latin typeface="+mn-lt"/>
                <a:ea typeface="+mn-ea"/>
                <a:cs typeface="+mn-cs"/>
              </a:rPr>
              <a:t>B. cinerea</a:t>
            </a:r>
            <a:r>
              <a:rPr lang="en-US" sz="1200" kern="1200" dirty="0" smtClean="0">
                <a:solidFill>
                  <a:schemeClr val="tx1"/>
                </a:solidFill>
                <a:effectLst/>
                <a:latin typeface="+mn-lt"/>
                <a:ea typeface="+mn-ea"/>
                <a:cs typeface="+mn-cs"/>
              </a:rPr>
              <a:t> isolate between the wild and domesticated germplasm. </a:t>
            </a:r>
          </a:p>
        </p:txBody>
      </p:sp>
      <p:sp>
        <p:nvSpPr>
          <p:cNvPr id="4" name="Slide Number Placeholder 3"/>
          <p:cNvSpPr>
            <a:spLocks noGrp="1"/>
          </p:cNvSpPr>
          <p:nvPr>
            <p:ph type="sldNum" sz="quarter" idx="10"/>
          </p:nvPr>
        </p:nvSpPr>
        <p:spPr/>
        <p:txBody>
          <a:bodyPr/>
          <a:lstStyle/>
          <a:p>
            <a:fld id="{F3FED858-65C7-45A1-8FE1-9A5B869AA1BA}" type="slidenum">
              <a:rPr lang="en-US" smtClean="0"/>
              <a:t>3</a:t>
            </a:fld>
            <a:endParaRPr lang="en-US"/>
          </a:p>
        </p:txBody>
      </p:sp>
    </p:spTree>
    <p:extLst>
      <p:ext uri="{BB962C8B-B14F-4D97-AF65-F5344CB8AC3E}">
        <p14:creationId xmlns:p14="http://schemas.microsoft.com/office/powerpoint/2010/main" val="4101795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R4. Highlighted variance of diversity in </a:t>
            </a:r>
            <a:r>
              <a:rPr lang="en-US" sz="1200" b="1" i="1" kern="1200" dirty="0" smtClean="0">
                <a:solidFill>
                  <a:schemeClr val="tx1"/>
                </a:solidFill>
                <a:effectLst/>
                <a:latin typeface="+mn-lt"/>
                <a:ea typeface="+mn-ea"/>
                <a:cs typeface="+mn-cs"/>
              </a:rPr>
              <a:t>B. cinerea</a:t>
            </a:r>
            <a:r>
              <a:rPr lang="en-US" sz="1200" b="1" kern="1200" dirty="0" smtClean="0">
                <a:solidFill>
                  <a:schemeClr val="tx1"/>
                </a:solidFill>
                <a:effectLst/>
                <a:latin typeface="+mn-lt"/>
                <a:ea typeface="+mn-ea"/>
                <a:cs typeface="+mn-cs"/>
              </a:rPr>
              <a:t> x tomato </a:t>
            </a:r>
            <a:r>
              <a:rPr lang="en-US" sz="1200" b="1" kern="1200" dirty="0" err="1" smtClean="0">
                <a:solidFill>
                  <a:schemeClr val="tx1"/>
                </a:solidFill>
                <a:effectLst/>
                <a:latin typeface="+mn-lt"/>
                <a:ea typeface="+mn-ea"/>
                <a:cs typeface="+mn-cs"/>
              </a:rPr>
              <a:t>interctions</a:t>
            </a:r>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Shown is an interaction plot of lesion size due to individual </a:t>
            </a:r>
            <a:r>
              <a:rPr lang="en-US" sz="1200" i="1" kern="1200" dirty="0" smtClean="0">
                <a:solidFill>
                  <a:schemeClr val="tx1"/>
                </a:solidFill>
                <a:effectLst/>
                <a:latin typeface="+mn-lt"/>
                <a:ea typeface="+mn-ea"/>
                <a:cs typeface="+mn-cs"/>
              </a:rPr>
              <a:t>B. cinerea</a:t>
            </a:r>
            <a:r>
              <a:rPr lang="en-US" sz="1200" kern="1200" dirty="0" smtClean="0">
                <a:solidFill>
                  <a:schemeClr val="tx1"/>
                </a:solidFill>
                <a:effectLst/>
                <a:latin typeface="+mn-lt"/>
                <a:ea typeface="+mn-ea"/>
                <a:cs typeface="+mn-cs"/>
              </a:rPr>
              <a:t> isolates on all of the tomato host genotypes, grouped by domestication status. The x-axis includes each tomato host genotype. Each line traces the average lesion size of a single </a:t>
            </a:r>
            <a:r>
              <a:rPr lang="en-US" sz="1200" i="1" kern="1200" dirty="0" smtClean="0">
                <a:solidFill>
                  <a:schemeClr val="tx1"/>
                </a:solidFill>
                <a:effectLst/>
                <a:latin typeface="+mn-lt"/>
                <a:ea typeface="+mn-ea"/>
                <a:cs typeface="+mn-cs"/>
              </a:rPr>
              <a:t>B. cinerea </a:t>
            </a:r>
            <a:r>
              <a:rPr lang="en-US" sz="1200" kern="1200" dirty="0" smtClean="0">
                <a:solidFill>
                  <a:schemeClr val="tx1"/>
                </a:solidFill>
                <a:effectLst/>
                <a:latin typeface="+mn-lt"/>
                <a:ea typeface="+mn-ea"/>
                <a:cs typeface="+mn-cs"/>
              </a:rPr>
              <a:t>isolate across hosts. </a:t>
            </a:r>
          </a:p>
          <a:p>
            <a:r>
              <a:rPr lang="en-US" sz="1200" kern="1200" dirty="0" smtClean="0">
                <a:solidFill>
                  <a:schemeClr val="tx1"/>
                </a:solidFill>
                <a:effectLst/>
                <a:latin typeface="+mn-lt"/>
                <a:ea typeface="+mn-ea"/>
                <a:cs typeface="+mn-cs"/>
              </a:rPr>
              <a:t>A) Plot of all isolates.</a:t>
            </a:r>
          </a:p>
          <a:p>
            <a:r>
              <a:rPr lang="en-US" sz="1200" kern="1200" dirty="0" smtClean="0">
                <a:solidFill>
                  <a:schemeClr val="tx1"/>
                </a:solidFill>
                <a:effectLst/>
                <a:latin typeface="+mn-lt"/>
                <a:ea typeface="+mn-ea"/>
                <a:cs typeface="+mn-cs"/>
              </a:rPr>
              <a:t>B) The common reference </a:t>
            </a:r>
            <a:r>
              <a:rPr lang="en-US" sz="1200" i="1" kern="1200" dirty="0" smtClean="0">
                <a:solidFill>
                  <a:schemeClr val="tx1"/>
                </a:solidFill>
                <a:effectLst/>
                <a:latin typeface="+mn-lt"/>
                <a:ea typeface="+mn-ea"/>
                <a:cs typeface="+mn-cs"/>
              </a:rPr>
              <a:t>B. cinerea </a:t>
            </a:r>
            <a:r>
              <a:rPr lang="en-US" sz="1200" kern="1200" dirty="0" smtClean="0">
                <a:solidFill>
                  <a:schemeClr val="tx1"/>
                </a:solidFill>
                <a:effectLst/>
                <a:latin typeface="+mn-lt"/>
                <a:ea typeface="+mn-ea"/>
                <a:cs typeface="+mn-cs"/>
              </a:rPr>
              <a:t>isolate B05.10 is highlighted in black.</a:t>
            </a:r>
          </a:p>
          <a:p>
            <a:r>
              <a:rPr lang="en-US" sz="1200" kern="1200" dirty="0" smtClean="0">
                <a:solidFill>
                  <a:schemeClr val="tx1"/>
                </a:solidFill>
                <a:effectLst/>
                <a:latin typeface="+mn-lt"/>
                <a:ea typeface="+mn-ea"/>
                <a:cs typeface="+mn-cs"/>
              </a:rPr>
              <a:t>C) The ten highest-virulence isolates, as estimated by mean virulence across all tomato genotypes, are highlighted in black.</a:t>
            </a:r>
          </a:p>
          <a:p>
            <a:r>
              <a:rPr lang="en-US" sz="1200" kern="1200" dirty="0" smtClean="0">
                <a:solidFill>
                  <a:schemeClr val="tx1"/>
                </a:solidFill>
                <a:effectLst/>
                <a:latin typeface="+mn-lt"/>
                <a:ea typeface="+mn-ea"/>
                <a:cs typeface="+mn-cs"/>
              </a:rPr>
              <a:t>D) The ten most saprophytic, or low virulence, isolates, as estimated by mean virulence across all genotypes, are highlighted in black.</a:t>
            </a:r>
          </a:p>
          <a:p>
            <a:r>
              <a:rPr lang="en-US" sz="1200" kern="1200" dirty="0" smtClean="0">
                <a:solidFill>
                  <a:schemeClr val="tx1"/>
                </a:solidFill>
                <a:effectLst/>
                <a:latin typeface="+mn-lt"/>
                <a:ea typeface="+mn-ea"/>
                <a:cs typeface="+mn-cs"/>
              </a:rPr>
              <a:t>E) The five isolates collected from tomato tissue are highlighted in black.</a:t>
            </a:r>
          </a:p>
          <a:p>
            <a:r>
              <a:rPr lang="en-US" sz="1200" kern="1200" dirty="0" smtClean="0">
                <a:solidFill>
                  <a:schemeClr val="tx1"/>
                </a:solidFill>
                <a:effectLst/>
                <a:latin typeface="+mn-lt"/>
                <a:ea typeface="+mn-ea"/>
                <a:cs typeface="+mn-cs"/>
              </a:rPr>
              <a:t>F) The two isolates with significant domestication sensitivity are shown in black. </a:t>
            </a:r>
          </a:p>
        </p:txBody>
      </p:sp>
      <p:sp>
        <p:nvSpPr>
          <p:cNvPr id="4" name="Slide Number Placeholder 3"/>
          <p:cNvSpPr>
            <a:spLocks noGrp="1"/>
          </p:cNvSpPr>
          <p:nvPr>
            <p:ph type="sldNum" sz="quarter" idx="10"/>
          </p:nvPr>
        </p:nvSpPr>
        <p:spPr/>
        <p:txBody>
          <a:bodyPr/>
          <a:lstStyle/>
          <a:p>
            <a:fld id="{F3FED858-65C7-45A1-8FE1-9A5B869AA1BA}" type="slidenum">
              <a:rPr lang="en-US" smtClean="0"/>
              <a:t>4</a:t>
            </a:fld>
            <a:endParaRPr lang="en-US"/>
          </a:p>
        </p:txBody>
      </p:sp>
    </p:spTree>
    <p:extLst>
      <p:ext uri="{BB962C8B-B14F-4D97-AF65-F5344CB8AC3E}">
        <p14:creationId xmlns:p14="http://schemas.microsoft.com/office/powerpoint/2010/main" val="944174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R5. Rank order plot of B. cinerea lesion size on two tomato genotypes.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Each B. cinerea isolate is a straight line tracing mean lesion size on LA1547 to mean on LA0410, the two host genotypes with the most pronounced effect on the lesion size distribution across all isolates (Wilcoxon signed-rank test, p &lt; 7.18e-17, Table R2). Isolate rank order shifts from</a:t>
            </a:r>
          </a:p>
          <a:p>
            <a:r>
              <a:rPr lang="en-US" sz="1200" kern="1200" dirty="0" smtClean="0">
                <a:solidFill>
                  <a:schemeClr val="tx1"/>
                </a:solidFill>
                <a:effectLst/>
                <a:latin typeface="+mn-lt"/>
                <a:ea typeface="+mn-ea"/>
                <a:cs typeface="+mn-cs"/>
              </a:rPr>
              <a:t>LA1547 to LA0410, as most isolates are more virulent on LA0410 but a significant subset reverse this trend. A total of 38 of the 66 plant host pairs display this pattern of shifting isolate rank order.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FED858-65C7-45A1-8FE1-9A5B869AA1BA}" type="slidenum">
              <a:rPr lang="en-US" smtClean="0"/>
              <a:t>5</a:t>
            </a:fld>
            <a:endParaRPr lang="en-US"/>
          </a:p>
        </p:txBody>
      </p:sp>
    </p:spTree>
    <p:extLst>
      <p:ext uri="{BB962C8B-B14F-4D97-AF65-F5344CB8AC3E}">
        <p14:creationId xmlns:p14="http://schemas.microsoft.com/office/powerpoint/2010/main" val="1162890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R6. GWA of </a:t>
            </a:r>
            <a:r>
              <a:rPr lang="en-US" sz="1200" b="1" i="1" kern="1200" dirty="0" smtClean="0">
                <a:solidFill>
                  <a:schemeClr val="tx1"/>
                </a:solidFill>
                <a:effectLst/>
                <a:latin typeface="+mn-lt"/>
                <a:ea typeface="+mn-ea"/>
                <a:cs typeface="+mn-cs"/>
              </a:rPr>
              <a:t>B. cinerea</a:t>
            </a:r>
            <a:r>
              <a:rPr lang="en-US" sz="1200" b="1" kern="1200" dirty="0" smtClean="0">
                <a:solidFill>
                  <a:schemeClr val="tx1"/>
                </a:solidFill>
                <a:effectLst/>
                <a:latin typeface="+mn-lt"/>
                <a:ea typeface="+mn-ea"/>
                <a:cs typeface="+mn-cs"/>
              </a:rPr>
              <a:t> lesion size on individual tomato genotypes.</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Botrytis cinerea </a:t>
            </a:r>
            <a:r>
              <a:rPr lang="en-US" sz="1200" kern="1200" dirty="0" smtClean="0">
                <a:solidFill>
                  <a:schemeClr val="tx1"/>
                </a:solidFill>
                <a:effectLst/>
                <a:latin typeface="+mn-lt"/>
                <a:ea typeface="+mn-ea"/>
                <a:cs typeface="+mn-cs"/>
              </a:rPr>
              <a:t>chromosomes are differentiated by shading, alternating black and grey.</a:t>
            </a:r>
          </a:p>
          <a:p>
            <a:r>
              <a:rPr lang="en-US" sz="1200" kern="1200" dirty="0" smtClean="0">
                <a:solidFill>
                  <a:schemeClr val="tx1"/>
                </a:solidFill>
                <a:effectLst/>
                <a:latin typeface="+mn-lt"/>
                <a:ea typeface="+mn-ea"/>
                <a:cs typeface="+mn-cs"/>
              </a:rPr>
              <a:t>A) Manhattan plot of estimated SNP effect sizes for </a:t>
            </a:r>
            <a:r>
              <a:rPr lang="en-US" sz="1200" i="1" kern="1200" dirty="0" smtClean="0">
                <a:solidFill>
                  <a:schemeClr val="tx1"/>
                </a:solidFill>
                <a:effectLst/>
                <a:latin typeface="+mn-lt"/>
                <a:ea typeface="+mn-ea"/>
                <a:cs typeface="+mn-cs"/>
              </a:rPr>
              <a:t>B. cinerea </a:t>
            </a:r>
            <a:r>
              <a:rPr lang="en-US" sz="1200" kern="1200" dirty="0" smtClean="0">
                <a:solidFill>
                  <a:schemeClr val="tx1"/>
                </a:solidFill>
                <a:effectLst/>
                <a:latin typeface="+mn-lt"/>
                <a:ea typeface="+mn-ea"/>
                <a:cs typeface="+mn-cs"/>
              </a:rPr>
              <a:t>lesion size using a single tomato accession, LA2093. Permutation-derived thresholds are shown in horizontal dashed lines.</a:t>
            </a:r>
          </a:p>
          <a:p>
            <a:r>
              <a:rPr lang="en-US" sz="1200" kern="1200" dirty="0" smtClean="0">
                <a:solidFill>
                  <a:schemeClr val="tx1"/>
                </a:solidFill>
                <a:effectLst/>
                <a:latin typeface="+mn-lt"/>
                <a:ea typeface="+mn-ea"/>
                <a:cs typeface="+mn-cs"/>
              </a:rPr>
              <a:t>B) The number of tomato accessions for which a </a:t>
            </a:r>
            <a:r>
              <a:rPr lang="en-US" sz="1200" i="1" kern="1200" dirty="0" smtClean="0">
                <a:solidFill>
                  <a:schemeClr val="tx1"/>
                </a:solidFill>
                <a:effectLst/>
                <a:latin typeface="+mn-lt"/>
                <a:ea typeface="+mn-ea"/>
                <a:cs typeface="+mn-cs"/>
              </a:rPr>
              <a:t>B. cinerea</a:t>
            </a:r>
            <a:r>
              <a:rPr lang="en-US" sz="1200" kern="1200" dirty="0" smtClean="0">
                <a:solidFill>
                  <a:schemeClr val="tx1"/>
                </a:solidFill>
                <a:effectLst/>
                <a:latin typeface="+mn-lt"/>
                <a:ea typeface="+mn-ea"/>
                <a:cs typeface="+mn-cs"/>
              </a:rPr>
              <a:t> SNP was significantly linked to lesion development using the 99% permutation threshold. Frequency is number of phenotypes in which the SNP exceeds the threshold. Vertical dotted lines identify regions with overlap between the top 100 large-effect SNPs for LA2093 and significance across the majority (≥6) of tomato genotypes tested.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FED858-65C7-45A1-8FE1-9A5B869AA1BA}" type="slidenum">
              <a:rPr lang="en-US" smtClean="0"/>
              <a:t>6</a:t>
            </a:fld>
            <a:endParaRPr lang="en-US"/>
          </a:p>
        </p:txBody>
      </p:sp>
    </p:spTree>
    <p:extLst>
      <p:ext uri="{BB962C8B-B14F-4D97-AF65-F5344CB8AC3E}">
        <p14:creationId xmlns:p14="http://schemas.microsoft.com/office/powerpoint/2010/main" val="18935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R7. Frequency of overlap in </a:t>
            </a:r>
            <a:r>
              <a:rPr lang="en-US" sz="1200" b="1" i="1" kern="1200" dirty="0" smtClean="0">
                <a:solidFill>
                  <a:schemeClr val="tx1"/>
                </a:solidFill>
                <a:effectLst/>
                <a:latin typeface="+mn-lt"/>
                <a:ea typeface="+mn-ea"/>
                <a:cs typeface="+mn-cs"/>
              </a:rPr>
              <a:t>B. cinerea</a:t>
            </a:r>
            <a:r>
              <a:rPr lang="en-US" sz="1200" b="1" kern="1200" dirty="0" smtClean="0">
                <a:solidFill>
                  <a:schemeClr val="tx1"/>
                </a:solidFill>
                <a:effectLst/>
                <a:latin typeface="+mn-lt"/>
                <a:ea typeface="+mn-ea"/>
                <a:cs typeface="+mn-cs"/>
              </a:rPr>
              <a:t> GWA significance across tomato accessions.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Frequency with which the top 1000 </a:t>
            </a:r>
            <a:r>
              <a:rPr lang="en-US" sz="1200" i="1" kern="1200" dirty="0" smtClean="0">
                <a:solidFill>
                  <a:schemeClr val="tx1"/>
                </a:solidFill>
                <a:effectLst/>
                <a:latin typeface="+mn-lt"/>
                <a:ea typeface="+mn-ea"/>
                <a:cs typeface="+mn-cs"/>
              </a:rPr>
              <a:t>B. cinerea</a:t>
            </a:r>
            <a:r>
              <a:rPr lang="en-US" sz="1200" kern="1200" dirty="0" smtClean="0">
                <a:solidFill>
                  <a:schemeClr val="tx1"/>
                </a:solidFill>
                <a:effectLst/>
                <a:latin typeface="+mn-lt"/>
                <a:ea typeface="+mn-ea"/>
                <a:cs typeface="+mn-cs"/>
              </a:rPr>
              <a:t> SNPs significantly associated with lesion size on the 12 tomato accessions using the 99% permutation threshold. Black line traces expected frequency of SNP overlap across accessions.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Inset shows SNP</a:t>
            </a:r>
            <a:r>
              <a:rPr lang="en-US" sz="1200" kern="1200" baseline="0" dirty="0" smtClean="0">
                <a:solidFill>
                  <a:schemeClr val="tx1"/>
                </a:solidFill>
                <a:effectLst/>
                <a:latin typeface="+mn-lt"/>
                <a:ea typeface="+mn-ea"/>
                <a:cs typeface="+mn-cs"/>
              </a:rPr>
              <a:t> associations on 6 or more accessions.</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 Frequency with which a </a:t>
            </a:r>
            <a:r>
              <a:rPr lang="en-US" sz="1200" i="1" kern="1200" dirty="0" smtClean="0">
                <a:solidFill>
                  <a:schemeClr val="tx1"/>
                </a:solidFill>
                <a:effectLst/>
                <a:latin typeface="+mn-lt"/>
                <a:ea typeface="+mn-ea"/>
                <a:cs typeface="+mn-cs"/>
              </a:rPr>
              <a:t>B. cinerea</a:t>
            </a:r>
            <a:r>
              <a:rPr lang="en-US" sz="1200" kern="1200" dirty="0" smtClean="0">
                <a:solidFill>
                  <a:schemeClr val="tx1"/>
                </a:solidFill>
                <a:effectLst/>
                <a:latin typeface="+mn-lt"/>
                <a:ea typeface="+mn-ea"/>
                <a:cs typeface="+mn-cs"/>
              </a:rPr>
              <a:t> gene significantly associated with lesion size on the 12 tomato accessions. Genes were called as significant if there was one significant SNP in the top 1000 called at the 99% permutation threshold within the gene body or within 2kb of the gene body. Inset shows gene </a:t>
            </a:r>
            <a:r>
              <a:rPr lang="en-US" sz="1200" kern="1200" baseline="0" dirty="0" smtClean="0">
                <a:solidFill>
                  <a:schemeClr val="tx1"/>
                </a:solidFill>
                <a:effectLst/>
                <a:latin typeface="+mn-lt"/>
                <a:ea typeface="+mn-ea"/>
                <a:cs typeface="+mn-cs"/>
              </a:rPr>
              <a:t>associations on 6 or more accessions.</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7B459D-A887-4D19-BE77-C0F0E599F291}" type="slidenum">
              <a:rPr lang="en-US" smtClean="0"/>
              <a:t>7</a:t>
            </a:fld>
            <a:endParaRPr lang="en-US"/>
          </a:p>
        </p:txBody>
      </p:sp>
    </p:spTree>
    <p:extLst>
      <p:ext uri="{BB962C8B-B14F-4D97-AF65-F5344CB8AC3E}">
        <p14:creationId xmlns:p14="http://schemas.microsoft.com/office/powerpoint/2010/main" val="442114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R8. </a:t>
            </a:r>
            <a:r>
              <a:rPr lang="en-US" sz="1200" b="1" kern="1200" smtClean="0">
                <a:solidFill>
                  <a:schemeClr val="tx1"/>
                </a:solidFill>
                <a:effectLst/>
                <a:latin typeface="+mn-lt"/>
                <a:ea typeface="+mn-ea"/>
                <a:cs typeface="+mn-cs"/>
              </a:rPr>
              <a:t>Host specificity of significant </a:t>
            </a:r>
            <a:r>
              <a:rPr lang="en-US" sz="1200" b="1" kern="1200" dirty="0" smtClean="0">
                <a:solidFill>
                  <a:schemeClr val="tx1"/>
                </a:solidFill>
                <a:effectLst/>
                <a:latin typeface="+mn-lt"/>
                <a:ea typeface="+mn-ea"/>
                <a:cs typeface="+mn-cs"/>
              </a:rPr>
              <a:t>SNPs linked to the gene BcT4_4591.</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SNPs with effects estimates above the 99% permutation threshold are colored by trait (plant phenotype in which the effect was estimated). BcT4_4591 is a </a:t>
            </a:r>
            <a:r>
              <a:rPr lang="en-US" sz="1200" kern="1200" dirty="0" err="1" smtClean="0">
                <a:solidFill>
                  <a:schemeClr val="tx1"/>
                </a:solidFill>
                <a:effectLst/>
                <a:latin typeface="+mn-lt"/>
                <a:ea typeface="+mn-ea"/>
                <a:cs typeface="+mn-cs"/>
              </a:rPr>
              <a:t>cerato-platanin</a:t>
            </a:r>
            <a:r>
              <a:rPr lang="en-US" sz="1200" kern="1200" dirty="0" smtClean="0">
                <a:solidFill>
                  <a:schemeClr val="tx1"/>
                </a:solidFill>
                <a:effectLst/>
                <a:latin typeface="+mn-lt"/>
                <a:ea typeface="+mn-ea"/>
                <a:cs typeface="+mn-cs"/>
              </a:rPr>
              <a:t> gene linked to at least one significant SNP on all 12 of the tested tomato accessions. The annotated exons are depicted as grey rectangles. </a:t>
            </a:r>
          </a:p>
          <a:p>
            <a:endParaRPr lang="en-US" dirty="0"/>
          </a:p>
        </p:txBody>
      </p:sp>
      <p:sp>
        <p:nvSpPr>
          <p:cNvPr id="4" name="Slide Number Placeholder 3"/>
          <p:cNvSpPr>
            <a:spLocks noGrp="1"/>
          </p:cNvSpPr>
          <p:nvPr>
            <p:ph type="sldNum" sz="quarter" idx="10"/>
          </p:nvPr>
        </p:nvSpPr>
        <p:spPr/>
        <p:txBody>
          <a:bodyPr/>
          <a:lstStyle/>
          <a:p>
            <a:fld id="{F3FED858-65C7-45A1-8FE1-9A5B869AA1BA}" type="slidenum">
              <a:rPr lang="en-US" smtClean="0"/>
              <a:t>8</a:t>
            </a:fld>
            <a:endParaRPr lang="en-US"/>
          </a:p>
        </p:txBody>
      </p:sp>
    </p:spTree>
    <p:extLst>
      <p:ext uri="{BB962C8B-B14F-4D97-AF65-F5344CB8AC3E}">
        <p14:creationId xmlns:p14="http://schemas.microsoft.com/office/powerpoint/2010/main" val="3702302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Figure R9. GWA analysis of domestication sensitivity in </a:t>
            </a:r>
            <a:r>
              <a:rPr lang="en-US" sz="1200" b="1" i="1" kern="1200" dirty="0" smtClean="0">
                <a:solidFill>
                  <a:schemeClr val="tx1"/>
                </a:solidFill>
                <a:effectLst/>
                <a:latin typeface="+mn-lt"/>
                <a:ea typeface="+mn-ea"/>
                <a:cs typeface="+mn-cs"/>
              </a:rPr>
              <a:t>B. cinerea</a:t>
            </a:r>
            <a:r>
              <a:rPr lang="en-US" sz="1200" b="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Domestication sensitivity of each isolate was estimated using the average virulence on the wild and domesticated tomato germplasm using Sensitivity = (Domesticated lesion size – Wild lesion size) / Domesticated lesion size. This was then utilized for GWA mapping.</a:t>
            </a:r>
          </a:p>
          <a:p>
            <a:r>
              <a:rPr lang="en-US" sz="1200" kern="1200" dirty="0" smtClean="0">
                <a:solidFill>
                  <a:schemeClr val="tx1"/>
                </a:solidFill>
                <a:effectLst/>
                <a:latin typeface="+mn-lt"/>
                <a:ea typeface="+mn-ea"/>
                <a:cs typeface="+mn-cs"/>
              </a:rPr>
              <a:t>A) The top 1000 SNPs that significantly affect lesion size across domesticated tomato, wild tomato or domestication sensitivity are shown. Significance is called as crossing the 99% permutation threshold.</a:t>
            </a:r>
          </a:p>
          <a:p>
            <a:r>
              <a:rPr lang="en-US" sz="1200" kern="1200" dirty="0" smtClean="0">
                <a:solidFill>
                  <a:schemeClr val="tx1"/>
                </a:solidFill>
                <a:effectLst/>
                <a:latin typeface="+mn-lt"/>
                <a:ea typeface="+mn-ea"/>
                <a:cs typeface="+mn-cs"/>
              </a:rPr>
              <a:t>B) Venn diagram of overlapping SNPs identified as crossing the 99% permutation threshold for each trait.</a:t>
            </a:r>
          </a:p>
          <a:p>
            <a:r>
              <a:rPr lang="en-US" sz="1200" kern="1200" dirty="0" smtClean="0">
                <a:solidFill>
                  <a:schemeClr val="tx1"/>
                </a:solidFill>
                <a:effectLst/>
                <a:latin typeface="+mn-lt"/>
                <a:ea typeface="+mn-ea"/>
                <a:cs typeface="+mn-cs"/>
              </a:rPr>
              <a:t>C) Venn diagram of overlapping genes identified as crossing the 99% permutation threshold for each trait. Genes were called as significant if there was one significant SNP within the gene body or within 2kb of the gene body.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E94A299-5F04-4920-B439-51E63F0439E0}" type="slidenum">
              <a:rPr lang="en-US" smtClean="0"/>
              <a:t>9</a:t>
            </a:fld>
            <a:endParaRPr lang="en-US"/>
          </a:p>
        </p:txBody>
      </p:sp>
    </p:spTree>
    <p:extLst>
      <p:ext uri="{BB962C8B-B14F-4D97-AF65-F5344CB8AC3E}">
        <p14:creationId xmlns:p14="http://schemas.microsoft.com/office/powerpoint/2010/main" val="15939661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3077282"/>
            <a:ext cx="5829300" cy="212336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5613400"/>
            <a:ext cx="4800600" cy="2531533"/>
          </a:xfrm>
        </p:spPr>
        <p:txBody>
          <a:bodyPr/>
          <a:lstStyle>
            <a:lvl1pPr marL="0" indent="0" algn="ctr">
              <a:buNone/>
              <a:defRPr>
                <a:solidFill>
                  <a:schemeClr val="tx1">
                    <a:tint val="75000"/>
                  </a:schemeClr>
                </a:solidFill>
              </a:defRPr>
            </a:lvl1pPr>
            <a:lvl2pPr marL="478898" indent="0" algn="ctr">
              <a:buNone/>
              <a:defRPr>
                <a:solidFill>
                  <a:schemeClr val="tx1">
                    <a:tint val="75000"/>
                  </a:schemeClr>
                </a:solidFill>
              </a:defRPr>
            </a:lvl2pPr>
            <a:lvl3pPr marL="957795" indent="0" algn="ctr">
              <a:buNone/>
              <a:defRPr>
                <a:solidFill>
                  <a:schemeClr val="tx1">
                    <a:tint val="75000"/>
                  </a:schemeClr>
                </a:solidFill>
              </a:defRPr>
            </a:lvl3pPr>
            <a:lvl4pPr marL="1436694" indent="0" algn="ctr">
              <a:buNone/>
              <a:defRPr>
                <a:solidFill>
                  <a:schemeClr val="tx1">
                    <a:tint val="75000"/>
                  </a:schemeClr>
                </a:solidFill>
              </a:defRPr>
            </a:lvl4pPr>
            <a:lvl5pPr marL="1915592" indent="0" algn="ctr">
              <a:buNone/>
              <a:defRPr>
                <a:solidFill>
                  <a:schemeClr val="tx1">
                    <a:tint val="75000"/>
                  </a:schemeClr>
                </a:solidFill>
              </a:defRPr>
            </a:lvl5pPr>
            <a:lvl6pPr marL="2394489" indent="0" algn="ctr">
              <a:buNone/>
              <a:defRPr>
                <a:solidFill>
                  <a:schemeClr val="tx1">
                    <a:tint val="75000"/>
                  </a:schemeClr>
                </a:solidFill>
              </a:defRPr>
            </a:lvl6pPr>
            <a:lvl7pPr marL="2873387" indent="0" algn="ctr">
              <a:buNone/>
              <a:defRPr>
                <a:solidFill>
                  <a:schemeClr val="tx1">
                    <a:tint val="75000"/>
                  </a:schemeClr>
                </a:solidFill>
              </a:defRPr>
            </a:lvl7pPr>
            <a:lvl8pPr marL="3352284" indent="0" algn="ctr">
              <a:buNone/>
              <a:defRPr>
                <a:solidFill>
                  <a:schemeClr val="tx1">
                    <a:tint val="75000"/>
                  </a:schemeClr>
                </a:solidFill>
              </a:defRPr>
            </a:lvl8pPr>
            <a:lvl9pPr marL="383118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CE36AD2-7272-43A5-83B9-65017B25DD9B}" type="datetimeFigureOut">
              <a:rPr lang="en-US" smtClean="0"/>
              <a:t>8/14/2017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D379F3-E90E-43CC-B971-F70E833931FB}" type="slidenum">
              <a:rPr lang="en-US" smtClean="0"/>
              <a:t>‹#›</a:t>
            </a:fld>
            <a:endParaRPr lang="en-US"/>
          </a:p>
        </p:txBody>
      </p:sp>
    </p:spTree>
    <p:extLst>
      <p:ext uri="{BB962C8B-B14F-4D97-AF65-F5344CB8AC3E}">
        <p14:creationId xmlns:p14="http://schemas.microsoft.com/office/powerpoint/2010/main" val="3774391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E36AD2-7272-43A5-83B9-65017B25DD9B}" type="datetimeFigureOut">
              <a:rPr lang="en-US" smtClean="0"/>
              <a:t>8/14/2017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D379F3-E90E-43CC-B971-F70E833931FB}" type="slidenum">
              <a:rPr lang="en-US" smtClean="0"/>
              <a:t>‹#›</a:t>
            </a:fld>
            <a:endParaRPr lang="en-US"/>
          </a:p>
        </p:txBody>
      </p:sp>
    </p:spTree>
    <p:extLst>
      <p:ext uri="{BB962C8B-B14F-4D97-AF65-F5344CB8AC3E}">
        <p14:creationId xmlns:p14="http://schemas.microsoft.com/office/powerpoint/2010/main" val="2517805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96701"/>
            <a:ext cx="1543050" cy="845220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396701"/>
            <a:ext cx="4514850" cy="845220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E36AD2-7272-43A5-83B9-65017B25DD9B}" type="datetimeFigureOut">
              <a:rPr lang="en-US" smtClean="0"/>
              <a:t>8/14/2017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D379F3-E90E-43CC-B971-F70E833931FB}" type="slidenum">
              <a:rPr lang="en-US" smtClean="0"/>
              <a:t>‹#›</a:t>
            </a:fld>
            <a:endParaRPr lang="en-US"/>
          </a:p>
        </p:txBody>
      </p:sp>
    </p:spTree>
    <p:extLst>
      <p:ext uri="{BB962C8B-B14F-4D97-AF65-F5344CB8AC3E}">
        <p14:creationId xmlns:p14="http://schemas.microsoft.com/office/powerpoint/2010/main" val="2116510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E36AD2-7272-43A5-83B9-65017B25DD9B}" type="datetimeFigureOut">
              <a:rPr lang="en-US" smtClean="0"/>
              <a:t>8/14/2017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D379F3-E90E-43CC-B971-F70E833931FB}" type="slidenum">
              <a:rPr lang="en-US" smtClean="0"/>
              <a:t>‹#›</a:t>
            </a:fld>
            <a:endParaRPr lang="en-US"/>
          </a:p>
        </p:txBody>
      </p:sp>
    </p:spTree>
    <p:extLst>
      <p:ext uri="{BB962C8B-B14F-4D97-AF65-F5344CB8AC3E}">
        <p14:creationId xmlns:p14="http://schemas.microsoft.com/office/powerpoint/2010/main" val="2642465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4" y="6365523"/>
            <a:ext cx="5829300" cy="1967442"/>
          </a:xfrm>
        </p:spPr>
        <p:txBody>
          <a:bodyPr anchor="t"/>
          <a:lstStyle>
            <a:lvl1pPr algn="l">
              <a:defRPr sz="4200" b="1" cap="all"/>
            </a:lvl1pPr>
          </a:lstStyle>
          <a:p>
            <a:r>
              <a:rPr lang="en-US" smtClean="0"/>
              <a:t>Click to edit Master title style</a:t>
            </a:r>
            <a:endParaRPr lang="en-US"/>
          </a:p>
        </p:txBody>
      </p:sp>
      <p:sp>
        <p:nvSpPr>
          <p:cNvPr id="3" name="Text Placeholder 2"/>
          <p:cNvSpPr>
            <a:spLocks noGrp="1"/>
          </p:cNvSpPr>
          <p:nvPr>
            <p:ph type="body" idx="1"/>
          </p:nvPr>
        </p:nvSpPr>
        <p:spPr>
          <a:xfrm>
            <a:off x="541734" y="4198586"/>
            <a:ext cx="5829300" cy="2166936"/>
          </a:xfrm>
        </p:spPr>
        <p:txBody>
          <a:bodyPr anchor="b"/>
          <a:lstStyle>
            <a:lvl1pPr marL="0" indent="0">
              <a:buNone/>
              <a:defRPr sz="2200">
                <a:solidFill>
                  <a:schemeClr val="tx1">
                    <a:tint val="75000"/>
                  </a:schemeClr>
                </a:solidFill>
              </a:defRPr>
            </a:lvl1pPr>
            <a:lvl2pPr marL="478898" indent="0">
              <a:buNone/>
              <a:defRPr sz="1800">
                <a:solidFill>
                  <a:schemeClr val="tx1">
                    <a:tint val="75000"/>
                  </a:schemeClr>
                </a:solidFill>
              </a:defRPr>
            </a:lvl2pPr>
            <a:lvl3pPr marL="957795" indent="0">
              <a:buNone/>
              <a:defRPr sz="1700">
                <a:solidFill>
                  <a:schemeClr val="tx1">
                    <a:tint val="75000"/>
                  </a:schemeClr>
                </a:solidFill>
              </a:defRPr>
            </a:lvl3pPr>
            <a:lvl4pPr marL="1436694" indent="0">
              <a:buNone/>
              <a:defRPr sz="1500">
                <a:solidFill>
                  <a:schemeClr val="tx1">
                    <a:tint val="75000"/>
                  </a:schemeClr>
                </a:solidFill>
              </a:defRPr>
            </a:lvl4pPr>
            <a:lvl5pPr marL="1915592" indent="0">
              <a:buNone/>
              <a:defRPr sz="1500">
                <a:solidFill>
                  <a:schemeClr val="tx1">
                    <a:tint val="75000"/>
                  </a:schemeClr>
                </a:solidFill>
              </a:defRPr>
            </a:lvl5pPr>
            <a:lvl6pPr marL="2394489" indent="0">
              <a:buNone/>
              <a:defRPr sz="1500">
                <a:solidFill>
                  <a:schemeClr val="tx1">
                    <a:tint val="75000"/>
                  </a:schemeClr>
                </a:solidFill>
              </a:defRPr>
            </a:lvl6pPr>
            <a:lvl7pPr marL="2873387" indent="0">
              <a:buNone/>
              <a:defRPr sz="1500">
                <a:solidFill>
                  <a:schemeClr val="tx1">
                    <a:tint val="75000"/>
                  </a:schemeClr>
                </a:solidFill>
              </a:defRPr>
            </a:lvl7pPr>
            <a:lvl8pPr marL="3352284" indent="0">
              <a:buNone/>
              <a:defRPr sz="1500">
                <a:solidFill>
                  <a:schemeClr val="tx1">
                    <a:tint val="75000"/>
                  </a:schemeClr>
                </a:solidFill>
              </a:defRPr>
            </a:lvl8pPr>
            <a:lvl9pPr marL="3831183" indent="0">
              <a:buNone/>
              <a:defRPr sz="1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CE36AD2-7272-43A5-83B9-65017B25DD9B}" type="datetimeFigureOut">
              <a:rPr lang="en-US" smtClean="0"/>
              <a:t>8/14/2017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D379F3-E90E-43CC-B971-F70E833931FB}" type="slidenum">
              <a:rPr lang="en-US" smtClean="0"/>
              <a:t>‹#›</a:t>
            </a:fld>
            <a:endParaRPr lang="en-US"/>
          </a:p>
        </p:txBody>
      </p:sp>
    </p:spTree>
    <p:extLst>
      <p:ext uri="{BB962C8B-B14F-4D97-AF65-F5344CB8AC3E}">
        <p14:creationId xmlns:p14="http://schemas.microsoft.com/office/powerpoint/2010/main" val="291320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2311400"/>
            <a:ext cx="3028950" cy="6537503"/>
          </a:xfrm>
        </p:spPr>
        <p:txBody>
          <a:bodyPr/>
          <a:lstStyle>
            <a:lvl1pPr>
              <a:defRPr sz="3000"/>
            </a:lvl1pPr>
            <a:lvl2pPr>
              <a:defRPr sz="25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2311400"/>
            <a:ext cx="3028950" cy="6537503"/>
          </a:xfrm>
        </p:spPr>
        <p:txBody>
          <a:bodyPr/>
          <a:lstStyle>
            <a:lvl1pPr>
              <a:defRPr sz="3000"/>
            </a:lvl1pPr>
            <a:lvl2pPr>
              <a:defRPr sz="25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CE36AD2-7272-43A5-83B9-65017B25DD9B}" type="datetimeFigureOut">
              <a:rPr lang="en-US" smtClean="0"/>
              <a:t>8/14/2017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D379F3-E90E-43CC-B971-F70E833931FB}" type="slidenum">
              <a:rPr lang="en-US" smtClean="0"/>
              <a:t>‹#›</a:t>
            </a:fld>
            <a:endParaRPr lang="en-US"/>
          </a:p>
        </p:txBody>
      </p:sp>
    </p:spTree>
    <p:extLst>
      <p:ext uri="{BB962C8B-B14F-4D97-AF65-F5344CB8AC3E}">
        <p14:creationId xmlns:p14="http://schemas.microsoft.com/office/powerpoint/2010/main" val="893880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2217387"/>
            <a:ext cx="3030141" cy="924100"/>
          </a:xfrm>
        </p:spPr>
        <p:txBody>
          <a:bodyPr anchor="b"/>
          <a:lstStyle>
            <a:lvl1pPr marL="0" indent="0">
              <a:buNone/>
              <a:defRPr sz="2500" b="1"/>
            </a:lvl1pPr>
            <a:lvl2pPr marL="478898" indent="0">
              <a:buNone/>
              <a:defRPr sz="2200" b="1"/>
            </a:lvl2pPr>
            <a:lvl3pPr marL="957795" indent="0">
              <a:buNone/>
              <a:defRPr sz="1800" b="1"/>
            </a:lvl3pPr>
            <a:lvl4pPr marL="1436694" indent="0">
              <a:buNone/>
              <a:defRPr sz="1700" b="1"/>
            </a:lvl4pPr>
            <a:lvl5pPr marL="1915592" indent="0">
              <a:buNone/>
              <a:defRPr sz="1700" b="1"/>
            </a:lvl5pPr>
            <a:lvl6pPr marL="2394489" indent="0">
              <a:buNone/>
              <a:defRPr sz="1700" b="1"/>
            </a:lvl6pPr>
            <a:lvl7pPr marL="2873387" indent="0">
              <a:buNone/>
              <a:defRPr sz="1700" b="1"/>
            </a:lvl7pPr>
            <a:lvl8pPr marL="3352284" indent="0">
              <a:buNone/>
              <a:defRPr sz="1700" b="1"/>
            </a:lvl8pPr>
            <a:lvl9pPr marL="3831183" indent="0">
              <a:buNone/>
              <a:defRPr sz="1700" b="1"/>
            </a:lvl9pPr>
          </a:lstStyle>
          <a:p>
            <a:pPr lvl="0"/>
            <a:r>
              <a:rPr lang="en-US" smtClean="0"/>
              <a:t>Click to edit Master text styles</a:t>
            </a:r>
          </a:p>
        </p:txBody>
      </p:sp>
      <p:sp>
        <p:nvSpPr>
          <p:cNvPr id="4" name="Content Placeholder 3"/>
          <p:cNvSpPr>
            <a:spLocks noGrp="1"/>
          </p:cNvSpPr>
          <p:nvPr>
            <p:ph sz="half" idx="2"/>
          </p:nvPr>
        </p:nvSpPr>
        <p:spPr>
          <a:xfrm>
            <a:off x="342900" y="3141488"/>
            <a:ext cx="3030141" cy="5707416"/>
          </a:xfrm>
        </p:spPr>
        <p:txBody>
          <a:bodyPr/>
          <a:lstStyle>
            <a:lvl1pPr>
              <a:defRPr sz="2500"/>
            </a:lvl1pPr>
            <a:lvl2pPr>
              <a:defRPr sz="22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68" y="2217387"/>
            <a:ext cx="3031332" cy="924100"/>
          </a:xfrm>
        </p:spPr>
        <p:txBody>
          <a:bodyPr anchor="b"/>
          <a:lstStyle>
            <a:lvl1pPr marL="0" indent="0">
              <a:buNone/>
              <a:defRPr sz="2500" b="1"/>
            </a:lvl1pPr>
            <a:lvl2pPr marL="478898" indent="0">
              <a:buNone/>
              <a:defRPr sz="2200" b="1"/>
            </a:lvl2pPr>
            <a:lvl3pPr marL="957795" indent="0">
              <a:buNone/>
              <a:defRPr sz="1800" b="1"/>
            </a:lvl3pPr>
            <a:lvl4pPr marL="1436694" indent="0">
              <a:buNone/>
              <a:defRPr sz="1700" b="1"/>
            </a:lvl4pPr>
            <a:lvl5pPr marL="1915592" indent="0">
              <a:buNone/>
              <a:defRPr sz="1700" b="1"/>
            </a:lvl5pPr>
            <a:lvl6pPr marL="2394489" indent="0">
              <a:buNone/>
              <a:defRPr sz="1700" b="1"/>
            </a:lvl6pPr>
            <a:lvl7pPr marL="2873387" indent="0">
              <a:buNone/>
              <a:defRPr sz="1700" b="1"/>
            </a:lvl7pPr>
            <a:lvl8pPr marL="3352284" indent="0">
              <a:buNone/>
              <a:defRPr sz="1700" b="1"/>
            </a:lvl8pPr>
            <a:lvl9pPr marL="3831183" indent="0">
              <a:buNone/>
              <a:defRPr sz="1700" b="1"/>
            </a:lvl9pPr>
          </a:lstStyle>
          <a:p>
            <a:pPr lvl="0"/>
            <a:r>
              <a:rPr lang="en-US" smtClean="0"/>
              <a:t>Click to edit Master text styles</a:t>
            </a:r>
          </a:p>
        </p:txBody>
      </p:sp>
      <p:sp>
        <p:nvSpPr>
          <p:cNvPr id="6" name="Content Placeholder 5"/>
          <p:cNvSpPr>
            <a:spLocks noGrp="1"/>
          </p:cNvSpPr>
          <p:nvPr>
            <p:ph sz="quarter" idx="4"/>
          </p:nvPr>
        </p:nvSpPr>
        <p:spPr>
          <a:xfrm>
            <a:off x="3483768" y="3141488"/>
            <a:ext cx="3031332" cy="5707416"/>
          </a:xfrm>
        </p:spPr>
        <p:txBody>
          <a:bodyPr/>
          <a:lstStyle>
            <a:lvl1pPr>
              <a:defRPr sz="2500"/>
            </a:lvl1pPr>
            <a:lvl2pPr>
              <a:defRPr sz="22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CE36AD2-7272-43A5-83B9-65017B25DD9B}" type="datetimeFigureOut">
              <a:rPr lang="en-US" smtClean="0"/>
              <a:t>8/14/2017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D379F3-E90E-43CC-B971-F70E833931FB}" type="slidenum">
              <a:rPr lang="en-US" smtClean="0"/>
              <a:t>‹#›</a:t>
            </a:fld>
            <a:endParaRPr lang="en-US"/>
          </a:p>
        </p:txBody>
      </p:sp>
    </p:spTree>
    <p:extLst>
      <p:ext uri="{BB962C8B-B14F-4D97-AF65-F5344CB8AC3E}">
        <p14:creationId xmlns:p14="http://schemas.microsoft.com/office/powerpoint/2010/main" val="3101583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CE36AD2-7272-43A5-83B9-65017B25DD9B}" type="datetimeFigureOut">
              <a:rPr lang="en-US" smtClean="0"/>
              <a:t>8/14/2017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D379F3-E90E-43CC-B971-F70E833931FB}" type="slidenum">
              <a:rPr lang="en-US" smtClean="0"/>
              <a:t>‹#›</a:t>
            </a:fld>
            <a:endParaRPr lang="en-US"/>
          </a:p>
        </p:txBody>
      </p:sp>
    </p:spTree>
    <p:extLst>
      <p:ext uri="{BB962C8B-B14F-4D97-AF65-F5344CB8AC3E}">
        <p14:creationId xmlns:p14="http://schemas.microsoft.com/office/powerpoint/2010/main" val="3305584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E36AD2-7272-43A5-83B9-65017B25DD9B}" type="datetimeFigureOut">
              <a:rPr lang="en-US" smtClean="0"/>
              <a:t>8/14/2017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D379F3-E90E-43CC-B971-F70E833931FB}" type="slidenum">
              <a:rPr lang="en-US" smtClean="0"/>
              <a:t>‹#›</a:t>
            </a:fld>
            <a:endParaRPr lang="en-US"/>
          </a:p>
        </p:txBody>
      </p:sp>
    </p:spTree>
    <p:extLst>
      <p:ext uri="{BB962C8B-B14F-4D97-AF65-F5344CB8AC3E}">
        <p14:creationId xmlns:p14="http://schemas.microsoft.com/office/powerpoint/2010/main" val="1945826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2" y="394405"/>
            <a:ext cx="2256234" cy="1678517"/>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2681287" y="394406"/>
            <a:ext cx="3833813" cy="8454497"/>
          </a:xfrm>
        </p:spPr>
        <p:txBody>
          <a:bodyPr/>
          <a:lstStyle>
            <a:lvl1pPr>
              <a:defRPr sz="3300"/>
            </a:lvl1pPr>
            <a:lvl2pPr>
              <a:defRPr sz="3000"/>
            </a:lvl2pPr>
            <a:lvl3pPr>
              <a:defRPr sz="25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2" y="2072922"/>
            <a:ext cx="2256234" cy="6775980"/>
          </a:xfrm>
        </p:spPr>
        <p:txBody>
          <a:bodyPr/>
          <a:lstStyle>
            <a:lvl1pPr marL="0" indent="0">
              <a:buNone/>
              <a:defRPr sz="1500"/>
            </a:lvl1pPr>
            <a:lvl2pPr marL="478898" indent="0">
              <a:buNone/>
              <a:defRPr sz="1300"/>
            </a:lvl2pPr>
            <a:lvl3pPr marL="957795" indent="0">
              <a:buNone/>
              <a:defRPr sz="1000"/>
            </a:lvl3pPr>
            <a:lvl4pPr marL="1436694" indent="0">
              <a:buNone/>
              <a:defRPr sz="1000"/>
            </a:lvl4pPr>
            <a:lvl5pPr marL="1915592" indent="0">
              <a:buNone/>
              <a:defRPr sz="1000"/>
            </a:lvl5pPr>
            <a:lvl6pPr marL="2394489" indent="0">
              <a:buNone/>
              <a:defRPr sz="1000"/>
            </a:lvl6pPr>
            <a:lvl7pPr marL="2873387" indent="0">
              <a:buNone/>
              <a:defRPr sz="1000"/>
            </a:lvl7pPr>
            <a:lvl8pPr marL="3352284" indent="0">
              <a:buNone/>
              <a:defRPr sz="1000"/>
            </a:lvl8pPr>
            <a:lvl9pPr marL="383118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E36AD2-7272-43A5-83B9-65017B25DD9B}" type="datetimeFigureOut">
              <a:rPr lang="en-US" smtClean="0"/>
              <a:t>8/14/2017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D379F3-E90E-43CC-B971-F70E833931FB}" type="slidenum">
              <a:rPr lang="en-US" smtClean="0"/>
              <a:t>‹#›</a:t>
            </a:fld>
            <a:endParaRPr lang="en-US"/>
          </a:p>
        </p:txBody>
      </p:sp>
    </p:spTree>
    <p:extLst>
      <p:ext uri="{BB962C8B-B14F-4D97-AF65-F5344CB8AC3E}">
        <p14:creationId xmlns:p14="http://schemas.microsoft.com/office/powerpoint/2010/main" val="3998479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934201"/>
            <a:ext cx="4114800" cy="818622"/>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344216" y="885119"/>
            <a:ext cx="4114800" cy="5943600"/>
          </a:xfrm>
        </p:spPr>
        <p:txBody>
          <a:bodyPr/>
          <a:lstStyle>
            <a:lvl1pPr marL="0" indent="0">
              <a:buNone/>
              <a:defRPr sz="3300"/>
            </a:lvl1pPr>
            <a:lvl2pPr marL="478898" indent="0">
              <a:buNone/>
              <a:defRPr sz="3000"/>
            </a:lvl2pPr>
            <a:lvl3pPr marL="957795" indent="0">
              <a:buNone/>
              <a:defRPr sz="2500"/>
            </a:lvl3pPr>
            <a:lvl4pPr marL="1436694" indent="0">
              <a:buNone/>
              <a:defRPr sz="2200"/>
            </a:lvl4pPr>
            <a:lvl5pPr marL="1915592" indent="0">
              <a:buNone/>
              <a:defRPr sz="2200"/>
            </a:lvl5pPr>
            <a:lvl6pPr marL="2394489" indent="0">
              <a:buNone/>
              <a:defRPr sz="2200"/>
            </a:lvl6pPr>
            <a:lvl7pPr marL="2873387" indent="0">
              <a:buNone/>
              <a:defRPr sz="2200"/>
            </a:lvl7pPr>
            <a:lvl8pPr marL="3352284" indent="0">
              <a:buNone/>
              <a:defRPr sz="2200"/>
            </a:lvl8pPr>
            <a:lvl9pPr marL="3831183" indent="0">
              <a:buNone/>
              <a:defRPr sz="2200"/>
            </a:lvl9pPr>
          </a:lstStyle>
          <a:p>
            <a:endParaRPr lang="en-US"/>
          </a:p>
        </p:txBody>
      </p:sp>
      <p:sp>
        <p:nvSpPr>
          <p:cNvPr id="4" name="Text Placeholder 3"/>
          <p:cNvSpPr>
            <a:spLocks noGrp="1"/>
          </p:cNvSpPr>
          <p:nvPr>
            <p:ph type="body" sz="half" idx="2"/>
          </p:nvPr>
        </p:nvSpPr>
        <p:spPr>
          <a:xfrm>
            <a:off x="1344216" y="7752823"/>
            <a:ext cx="4114800" cy="1162578"/>
          </a:xfrm>
        </p:spPr>
        <p:txBody>
          <a:bodyPr/>
          <a:lstStyle>
            <a:lvl1pPr marL="0" indent="0">
              <a:buNone/>
              <a:defRPr sz="1500"/>
            </a:lvl1pPr>
            <a:lvl2pPr marL="478898" indent="0">
              <a:buNone/>
              <a:defRPr sz="1300"/>
            </a:lvl2pPr>
            <a:lvl3pPr marL="957795" indent="0">
              <a:buNone/>
              <a:defRPr sz="1000"/>
            </a:lvl3pPr>
            <a:lvl4pPr marL="1436694" indent="0">
              <a:buNone/>
              <a:defRPr sz="1000"/>
            </a:lvl4pPr>
            <a:lvl5pPr marL="1915592" indent="0">
              <a:buNone/>
              <a:defRPr sz="1000"/>
            </a:lvl5pPr>
            <a:lvl6pPr marL="2394489" indent="0">
              <a:buNone/>
              <a:defRPr sz="1000"/>
            </a:lvl6pPr>
            <a:lvl7pPr marL="2873387" indent="0">
              <a:buNone/>
              <a:defRPr sz="1000"/>
            </a:lvl7pPr>
            <a:lvl8pPr marL="3352284" indent="0">
              <a:buNone/>
              <a:defRPr sz="1000"/>
            </a:lvl8pPr>
            <a:lvl9pPr marL="383118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E36AD2-7272-43A5-83B9-65017B25DD9B}" type="datetimeFigureOut">
              <a:rPr lang="en-US" smtClean="0"/>
              <a:t>8/14/2017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D379F3-E90E-43CC-B971-F70E833931FB}" type="slidenum">
              <a:rPr lang="en-US" smtClean="0"/>
              <a:t>‹#›</a:t>
            </a:fld>
            <a:endParaRPr lang="en-US"/>
          </a:p>
        </p:txBody>
      </p:sp>
    </p:spTree>
    <p:extLst>
      <p:ext uri="{BB962C8B-B14F-4D97-AF65-F5344CB8AC3E}">
        <p14:creationId xmlns:p14="http://schemas.microsoft.com/office/powerpoint/2010/main" val="110150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96700"/>
            <a:ext cx="6172200" cy="1651000"/>
          </a:xfrm>
          <a:prstGeom prst="rect">
            <a:avLst/>
          </a:prstGeom>
        </p:spPr>
        <p:txBody>
          <a:bodyPr vert="horz" lIns="95780" tIns="47890" rIns="95780" bIns="4789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42900" y="2311400"/>
            <a:ext cx="6172200" cy="6537503"/>
          </a:xfrm>
          <a:prstGeom prst="rect">
            <a:avLst/>
          </a:prstGeom>
        </p:spPr>
        <p:txBody>
          <a:bodyPr vert="horz" lIns="95780" tIns="47890" rIns="95780" bIns="4789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42900" y="9181396"/>
            <a:ext cx="1600200" cy="527403"/>
          </a:xfrm>
          <a:prstGeom prst="rect">
            <a:avLst/>
          </a:prstGeom>
        </p:spPr>
        <p:txBody>
          <a:bodyPr vert="horz" lIns="95780" tIns="47890" rIns="95780" bIns="47890" rtlCol="0" anchor="ctr"/>
          <a:lstStyle>
            <a:lvl1pPr algn="l">
              <a:defRPr sz="1300">
                <a:solidFill>
                  <a:schemeClr val="tx1">
                    <a:tint val="75000"/>
                  </a:schemeClr>
                </a:solidFill>
              </a:defRPr>
            </a:lvl1pPr>
          </a:lstStyle>
          <a:p>
            <a:fld id="{CCE36AD2-7272-43A5-83B9-65017B25DD9B}" type="datetimeFigureOut">
              <a:rPr lang="en-US" smtClean="0"/>
              <a:t>8/14/2017</a:t>
            </a:fld>
            <a:endParaRPr lang="en-US"/>
          </a:p>
        </p:txBody>
      </p:sp>
      <p:sp>
        <p:nvSpPr>
          <p:cNvPr id="5" name="Footer Placeholder 4"/>
          <p:cNvSpPr>
            <a:spLocks noGrp="1"/>
          </p:cNvSpPr>
          <p:nvPr>
            <p:ph type="ftr" sz="quarter" idx="3"/>
          </p:nvPr>
        </p:nvSpPr>
        <p:spPr>
          <a:xfrm>
            <a:off x="2343150" y="9181396"/>
            <a:ext cx="2171700" cy="527403"/>
          </a:xfrm>
          <a:prstGeom prst="rect">
            <a:avLst/>
          </a:prstGeom>
        </p:spPr>
        <p:txBody>
          <a:bodyPr vert="horz" lIns="95780" tIns="47890" rIns="95780" bIns="47890" rtlCol="0" anchor="ctr"/>
          <a:lstStyle>
            <a:lvl1pPr algn="ctr">
              <a:defRPr sz="1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9181396"/>
            <a:ext cx="1600200" cy="527403"/>
          </a:xfrm>
          <a:prstGeom prst="rect">
            <a:avLst/>
          </a:prstGeom>
        </p:spPr>
        <p:txBody>
          <a:bodyPr vert="horz" lIns="95780" tIns="47890" rIns="95780" bIns="47890" rtlCol="0" anchor="ctr"/>
          <a:lstStyle>
            <a:lvl1pPr algn="r">
              <a:defRPr sz="1300">
                <a:solidFill>
                  <a:schemeClr val="tx1">
                    <a:tint val="75000"/>
                  </a:schemeClr>
                </a:solidFill>
              </a:defRPr>
            </a:lvl1pPr>
          </a:lstStyle>
          <a:p>
            <a:fld id="{D8D379F3-E90E-43CC-B971-F70E833931FB}" type="slidenum">
              <a:rPr lang="en-US" smtClean="0"/>
              <a:t>‹#›</a:t>
            </a:fld>
            <a:endParaRPr lang="en-US"/>
          </a:p>
        </p:txBody>
      </p:sp>
    </p:spTree>
    <p:extLst>
      <p:ext uri="{BB962C8B-B14F-4D97-AF65-F5344CB8AC3E}">
        <p14:creationId xmlns:p14="http://schemas.microsoft.com/office/powerpoint/2010/main" val="1099135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57795" rtl="0" eaLnBrk="1" latinLnBrk="0" hangingPunct="1">
        <a:spcBef>
          <a:spcPct val="0"/>
        </a:spcBef>
        <a:buNone/>
        <a:defRPr sz="4700" kern="1200">
          <a:solidFill>
            <a:schemeClr val="tx1"/>
          </a:solidFill>
          <a:latin typeface="+mj-lt"/>
          <a:ea typeface="+mj-ea"/>
          <a:cs typeface="+mj-cs"/>
        </a:defRPr>
      </a:lvl1pPr>
    </p:titleStyle>
    <p:bodyStyle>
      <a:lvl1pPr marL="359174" indent="-359174" algn="l" defTabSz="957795"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1pPr>
      <a:lvl2pPr marL="778209" indent="-299311" algn="l" defTabSz="957795" rtl="0" eaLnBrk="1" latinLnBrk="0" hangingPunct="1">
        <a:spcBef>
          <a:spcPct val="20000"/>
        </a:spcBef>
        <a:buFont typeface="Arial" panose="020B0604020202020204" pitchFamily="34" charset="0"/>
        <a:buChar char="–"/>
        <a:defRPr sz="3000" kern="1200">
          <a:solidFill>
            <a:schemeClr val="tx1"/>
          </a:solidFill>
          <a:latin typeface="+mn-lt"/>
          <a:ea typeface="+mn-ea"/>
          <a:cs typeface="+mn-cs"/>
        </a:defRPr>
      </a:lvl2pPr>
      <a:lvl3pPr marL="1197245" indent="-239449" algn="l" defTabSz="957795"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3pPr>
      <a:lvl4pPr marL="1676143" indent="-239449" algn="l" defTabSz="95779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155040" indent="-239449" algn="l" defTabSz="95779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633938" indent="-239449" algn="l" defTabSz="95779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112835" indent="-239449" algn="l" defTabSz="95779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591735" indent="-239449" algn="l" defTabSz="95779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070632" indent="-239449" algn="l" defTabSz="957795"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p:bodyStyle>
    <p:otherStyle>
      <a:defPPr>
        <a:defRPr lang="en-US"/>
      </a:defPPr>
      <a:lvl1pPr marL="0" algn="l" defTabSz="957795" rtl="0" eaLnBrk="1" latinLnBrk="0" hangingPunct="1">
        <a:defRPr sz="1800" kern="1200">
          <a:solidFill>
            <a:schemeClr val="tx1"/>
          </a:solidFill>
          <a:latin typeface="+mn-lt"/>
          <a:ea typeface="+mn-ea"/>
          <a:cs typeface="+mn-cs"/>
        </a:defRPr>
      </a:lvl1pPr>
      <a:lvl2pPr marL="478898" algn="l" defTabSz="957795" rtl="0" eaLnBrk="1" latinLnBrk="0" hangingPunct="1">
        <a:defRPr sz="1800" kern="1200">
          <a:solidFill>
            <a:schemeClr val="tx1"/>
          </a:solidFill>
          <a:latin typeface="+mn-lt"/>
          <a:ea typeface="+mn-ea"/>
          <a:cs typeface="+mn-cs"/>
        </a:defRPr>
      </a:lvl2pPr>
      <a:lvl3pPr marL="957795" algn="l" defTabSz="957795" rtl="0" eaLnBrk="1" latinLnBrk="0" hangingPunct="1">
        <a:defRPr sz="1800" kern="1200">
          <a:solidFill>
            <a:schemeClr val="tx1"/>
          </a:solidFill>
          <a:latin typeface="+mn-lt"/>
          <a:ea typeface="+mn-ea"/>
          <a:cs typeface="+mn-cs"/>
        </a:defRPr>
      </a:lvl3pPr>
      <a:lvl4pPr marL="1436694" algn="l" defTabSz="957795" rtl="0" eaLnBrk="1" latinLnBrk="0" hangingPunct="1">
        <a:defRPr sz="1800" kern="1200">
          <a:solidFill>
            <a:schemeClr val="tx1"/>
          </a:solidFill>
          <a:latin typeface="+mn-lt"/>
          <a:ea typeface="+mn-ea"/>
          <a:cs typeface="+mn-cs"/>
        </a:defRPr>
      </a:lvl4pPr>
      <a:lvl5pPr marL="1915592" algn="l" defTabSz="957795" rtl="0" eaLnBrk="1" latinLnBrk="0" hangingPunct="1">
        <a:defRPr sz="1800" kern="1200">
          <a:solidFill>
            <a:schemeClr val="tx1"/>
          </a:solidFill>
          <a:latin typeface="+mn-lt"/>
          <a:ea typeface="+mn-ea"/>
          <a:cs typeface="+mn-cs"/>
        </a:defRPr>
      </a:lvl5pPr>
      <a:lvl6pPr marL="2394489" algn="l" defTabSz="957795" rtl="0" eaLnBrk="1" latinLnBrk="0" hangingPunct="1">
        <a:defRPr sz="1800" kern="1200">
          <a:solidFill>
            <a:schemeClr val="tx1"/>
          </a:solidFill>
          <a:latin typeface="+mn-lt"/>
          <a:ea typeface="+mn-ea"/>
          <a:cs typeface="+mn-cs"/>
        </a:defRPr>
      </a:lvl6pPr>
      <a:lvl7pPr marL="2873387" algn="l" defTabSz="957795" rtl="0" eaLnBrk="1" latinLnBrk="0" hangingPunct="1">
        <a:defRPr sz="1800" kern="1200">
          <a:solidFill>
            <a:schemeClr val="tx1"/>
          </a:solidFill>
          <a:latin typeface="+mn-lt"/>
          <a:ea typeface="+mn-ea"/>
          <a:cs typeface="+mn-cs"/>
        </a:defRPr>
      </a:lvl7pPr>
      <a:lvl8pPr marL="3352284" algn="l" defTabSz="957795" rtl="0" eaLnBrk="1" latinLnBrk="0" hangingPunct="1">
        <a:defRPr sz="1800" kern="1200">
          <a:solidFill>
            <a:schemeClr val="tx1"/>
          </a:solidFill>
          <a:latin typeface="+mn-lt"/>
          <a:ea typeface="+mn-ea"/>
          <a:cs typeface="+mn-cs"/>
        </a:defRPr>
      </a:lvl8pPr>
      <a:lvl9pPr marL="3831183" algn="l" defTabSz="95779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tiff"/><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 Id="rId9" Type="http://schemas.openxmlformats.org/officeDocument/2006/relationships/image" Target="../media/image13.tiff"/></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C:\Users\nesoltis\Documents\Projects\BcSolGWAS\paper\plots\ActualPaper\FigR1\FigR1_127_05a_maskedexample.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9281" t="6663" r="32925" b="55119"/>
          <a:stretch/>
        </p:blipFill>
        <p:spPr bwMode="auto">
          <a:xfrm>
            <a:off x="21609" y="2454409"/>
            <a:ext cx="3331191" cy="22699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nesoltis\Documents\Projects\BcSolGWAS\paper\plots\ActualPaper\FigR1\127_05a.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9234" t="6859" r="32971" b="55000"/>
          <a:stretch/>
        </p:blipFill>
        <p:spPr bwMode="auto">
          <a:xfrm>
            <a:off x="21609" y="155275"/>
            <a:ext cx="3331190" cy="22654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8122" y="155275"/>
            <a:ext cx="300420" cy="369332"/>
          </a:xfrm>
          <a:prstGeom prst="rect">
            <a:avLst/>
          </a:prstGeom>
          <a:noFill/>
        </p:spPr>
        <p:txBody>
          <a:bodyPr wrap="square" rtlCol="0">
            <a:spAutoFit/>
          </a:bodyPr>
          <a:lstStyle/>
          <a:p>
            <a:r>
              <a:rPr lang="en-US" b="1" dirty="0" smtClean="0">
                <a:solidFill>
                  <a:schemeClr val="bg1"/>
                </a:solidFill>
              </a:rPr>
              <a:t>A</a:t>
            </a:r>
            <a:endParaRPr lang="en-US" b="1" dirty="0">
              <a:solidFill>
                <a:schemeClr val="bg1"/>
              </a:solidFill>
            </a:endParaRPr>
          </a:p>
        </p:txBody>
      </p:sp>
      <p:sp>
        <p:nvSpPr>
          <p:cNvPr id="10" name="TextBox 9"/>
          <p:cNvSpPr txBox="1"/>
          <p:nvPr/>
        </p:nvSpPr>
        <p:spPr>
          <a:xfrm>
            <a:off x="80868" y="2508682"/>
            <a:ext cx="291488" cy="369332"/>
          </a:xfrm>
          <a:prstGeom prst="rect">
            <a:avLst/>
          </a:prstGeom>
          <a:noFill/>
        </p:spPr>
        <p:txBody>
          <a:bodyPr wrap="square" rtlCol="0">
            <a:spAutoFit/>
          </a:bodyPr>
          <a:lstStyle/>
          <a:p>
            <a:r>
              <a:rPr lang="en-US" b="1" dirty="0"/>
              <a:t>B</a:t>
            </a:r>
          </a:p>
        </p:txBody>
      </p:sp>
    </p:spTree>
    <p:extLst>
      <p:ext uri="{BB962C8B-B14F-4D97-AF65-F5344CB8AC3E}">
        <p14:creationId xmlns:p14="http://schemas.microsoft.com/office/powerpoint/2010/main" val="4035963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16348502"/>
              </p:ext>
            </p:extLst>
          </p:nvPr>
        </p:nvGraphicFramePr>
        <p:xfrm>
          <a:off x="304800" y="533400"/>
          <a:ext cx="3594100" cy="2095500"/>
        </p:xfrm>
        <a:graphic>
          <a:graphicData uri="http://schemas.openxmlformats.org/drawingml/2006/table">
            <a:tbl>
              <a:tblPr>
                <a:tableStyleId>{5C22544A-7EE6-4342-B048-85BDC9FD1C3A}</a:tableStyleId>
              </a:tblPr>
              <a:tblGrid>
                <a:gridCol w="1155700"/>
                <a:gridCol w="609600"/>
                <a:gridCol w="609600"/>
                <a:gridCol w="609600"/>
                <a:gridCol w="609600"/>
              </a:tblGrid>
              <a:tr h="190500">
                <a:tc>
                  <a:txBody>
                    <a:bodyPr/>
                    <a:lstStyle/>
                    <a:p>
                      <a:pPr algn="l" fontAlgn="b"/>
                      <a:r>
                        <a:rPr lang="en-US" sz="1100" u="none" strike="noStrike" dirty="0">
                          <a:effectLst/>
                        </a:rPr>
                        <a:t>Fixed Effect</a:t>
                      </a:r>
                      <a:endParaRPr lang="en-US" sz="1100" b="0" i="0" u="none" strike="noStrike" dirty="0">
                        <a:solidFill>
                          <a:srgbClr val="000000"/>
                        </a:solidFill>
                        <a:effectLst/>
                        <a:latin typeface="Calibri"/>
                      </a:endParaRPr>
                    </a:p>
                  </a:txBody>
                  <a:tcPr marL="9525" marR="9525" marT="9525" marB="0" anchor="b"/>
                </a:tc>
                <a:tc>
                  <a:txBody>
                    <a:bodyPr/>
                    <a:lstStyle/>
                    <a:p>
                      <a:pPr algn="ctr" fontAlgn="b"/>
                      <a:r>
                        <a:rPr lang="en-US" sz="1100" u="none" strike="noStrike">
                          <a:effectLst/>
                        </a:rPr>
                        <a:t>SS</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F value</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DF</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p</a:t>
                      </a:r>
                      <a:endParaRPr lang="en-US" sz="1100" b="0" i="0" u="none" strike="noStrike">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Isolate</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256.63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13.54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94</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b="1" u="none" strike="noStrike" dirty="0">
                          <a:effectLst/>
                        </a:rPr>
                        <a:t>&lt;2e-16</a:t>
                      </a:r>
                      <a:endParaRPr lang="en-US" sz="1100" b="1" i="0" u="none" strike="noStrike" dirty="0">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Domestication</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19.45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96.4566</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b="1" u="none" strike="noStrike" dirty="0">
                          <a:effectLst/>
                        </a:rPr>
                        <a:t>&lt;2e-16</a:t>
                      </a:r>
                      <a:endParaRPr lang="en-US" sz="1100" b="1" i="0" u="none" strike="noStrike" dirty="0">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Domest/Plant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73.67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36.5377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b="1" u="none" strike="noStrike" dirty="0">
                          <a:effectLst/>
                        </a:rPr>
                        <a:t>&lt;2e-16</a:t>
                      </a:r>
                      <a:endParaRPr lang="en-US" sz="1100" b="1" i="0" u="none" strike="noStrike" dirty="0">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Iso:Domest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20.67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1.0905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smtClean="0">
                          <a:effectLst/>
                        </a:rPr>
                        <a:t>0.260</a:t>
                      </a:r>
                      <a:endParaRPr lang="en-US" sz="1100" b="0" i="0" u="none" strike="noStrike" dirty="0">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Iso:Domest/Plant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189.51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0.9838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940</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smtClean="0">
                          <a:effectLst/>
                        </a:rPr>
                        <a:t>0.623</a:t>
                      </a:r>
                      <a:endParaRPr lang="en-US" sz="1100" b="0" i="0" u="none" strike="noStrike" dirty="0">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Experiment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545.73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2706.737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b="1" u="none" strike="noStrike" dirty="0">
                          <a:effectLst/>
                        </a:rPr>
                        <a:t>&lt;2e-16</a:t>
                      </a:r>
                      <a:endParaRPr lang="en-US" sz="1100" b="1" i="0" u="none" strike="noStrike" dirty="0">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Exp/Block</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201.02</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a:effectLst/>
                        </a:rPr>
                        <a:t>249.2555</a:t>
                      </a:r>
                      <a:endParaRPr lang="en-US" sz="1100" b="0" i="0" u="none" strike="noStrike" dirty="0">
                        <a:solidFill>
                          <a:srgbClr val="000000"/>
                        </a:solidFill>
                        <a:effectLst/>
                        <a:latin typeface="Calibri"/>
                      </a:endParaRPr>
                    </a:p>
                  </a:txBody>
                  <a:tcPr marL="9525" marR="9525" marT="9525" marB="0" anchor="b"/>
                </a:tc>
                <a:tc>
                  <a:txBody>
                    <a:bodyPr/>
                    <a:lstStyle/>
                    <a:p>
                      <a:pPr algn="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b="1" u="none" strike="noStrike" dirty="0">
                          <a:effectLst/>
                        </a:rPr>
                        <a:t>&lt;2e-16</a:t>
                      </a:r>
                      <a:endParaRPr lang="en-US" sz="1100" b="1" i="0" u="none" strike="noStrike" dirty="0">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Exp:Iso</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152.15</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8.028</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94</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b="1" u="none" strike="noStrike" dirty="0">
                          <a:effectLst/>
                        </a:rPr>
                        <a:t>&lt;2e-16</a:t>
                      </a:r>
                      <a:endParaRPr lang="en-US" sz="1100" b="1" i="0" u="none" strike="noStrike" dirty="0">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Exp:Domest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0.83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4.0954</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dirty="0" smtClean="0">
                          <a:effectLst/>
                        </a:rPr>
                        <a:t>0.043</a:t>
                      </a:r>
                      <a:endParaRPr lang="en-US" sz="1100" b="1" i="0" u="none" strike="noStrike" dirty="0">
                        <a:solidFill>
                          <a:srgbClr val="000000"/>
                        </a:solidFill>
                        <a:effectLst/>
                        <a:latin typeface="Calibri"/>
                      </a:endParaRPr>
                    </a:p>
                  </a:txBody>
                  <a:tcPr marL="9525" marR="9525" marT="9525" marB="0" anchor="b"/>
                </a:tc>
              </a:tr>
              <a:tr h="190500">
                <a:tc>
                  <a:txBody>
                    <a:bodyPr/>
                    <a:lstStyle/>
                    <a:p>
                      <a:pPr algn="l" fontAlgn="b"/>
                      <a:r>
                        <a:rPr lang="en-US" sz="1100" u="none" strike="noStrike">
                          <a:effectLst/>
                        </a:rPr>
                        <a:t>Exp:Domest/Plant</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47.43</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23.5267</a:t>
                      </a:r>
                      <a:endParaRPr lang="en-US" sz="1100" b="0" i="0" u="none" strike="noStrike">
                        <a:solidFill>
                          <a:srgbClr val="000000"/>
                        </a:solidFill>
                        <a:effectLst/>
                        <a:latin typeface="Calibri"/>
                      </a:endParaRPr>
                    </a:p>
                  </a:txBody>
                  <a:tcPr marL="9525" marR="9525" marT="9525" marB="0" anchor="b"/>
                </a:tc>
                <a:tc>
                  <a:txBody>
                    <a:bodyPr/>
                    <a:lstStyle/>
                    <a:p>
                      <a:pPr algn="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b="1" u="none" strike="noStrike" dirty="0">
                          <a:effectLst/>
                        </a:rPr>
                        <a:t>&lt;2e-16</a:t>
                      </a:r>
                      <a:endParaRPr lang="en-US" sz="1100" b="1"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527091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342903" y="2970847"/>
          <a:ext cx="6172194" cy="5218430"/>
        </p:xfrm>
        <a:graphic>
          <a:graphicData uri="http://schemas.openxmlformats.org/drawingml/2006/table">
            <a:tbl>
              <a:tblPr/>
              <a:tblGrid>
                <a:gridCol w="440871"/>
                <a:gridCol w="440871"/>
                <a:gridCol w="440871"/>
                <a:gridCol w="440871"/>
                <a:gridCol w="440871"/>
                <a:gridCol w="440871"/>
                <a:gridCol w="440871"/>
                <a:gridCol w="440871"/>
                <a:gridCol w="440871"/>
                <a:gridCol w="440871"/>
                <a:gridCol w="440871"/>
                <a:gridCol w="440871"/>
                <a:gridCol w="440871"/>
                <a:gridCol w="440871"/>
              </a:tblGrid>
              <a:tr h="137795">
                <a:tc>
                  <a:txBody>
                    <a:bodyPr/>
                    <a:lstStyle/>
                    <a:p>
                      <a:endParaRPr lang="en-US" sz="1100">
                        <a:effectLst/>
                        <a:latin typeface="Calibri"/>
                      </a:endParaRPr>
                    </a:p>
                  </a:txBody>
                  <a:tcPr marL="6985" marR="6985" marT="6985" marB="0" anchor="b">
                    <a:lnL>
                      <a:noFill/>
                    </a:lnL>
                    <a:lnR>
                      <a:noFill/>
                    </a:lnR>
                    <a:lnT>
                      <a:noFill/>
                    </a:lnT>
                    <a:lnB>
                      <a:noFill/>
                    </a:lnB>
                  </a:tcPr>
                </a:tc>
                <a:tc>
                  <a:txBody>
                    <a:bodyPr/>
                    <a:lstStyle/>
                    <a:p>
                      <a:endParaRPr lang="en-US" sz="1100">
                        <a:effectLst/>
                        <a:latin typeface="Calibri"/>
                      </a:endParaRPr>
                    </a:p>
                  </a:txBody>
                  <a:tcPr marL="6985" marR="6985" marT="6985"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200">
                          <a:effectLst/>
                          <a:latin typeface="Calibri"/>
                          <a:ea typeface="Calibri"/>
                          <a:cs typeface="Times New Roman"/>
                        </a:rPr>
                        <a:t>Wild</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Domest</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7795">
                <a:tc>
                  <a:txBody>
                    <a:bodyPr/>
                    <a:lstStyle/>
                    <a:p>
                      <a:endParaRPr lang="en-US" sz="1100">
                        <a:effectLst/>
                        <a:latin typeface="Calibri"/>
                      </a:endParaRPr>
                    </a:p>
                  </a:txBody>
                  <a:tcPr marL="6985" marR="6985" marT="698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endParaRPr lang="en-US" sz="1100">
                        <a:effectLst/>
                        <a:latin typeface="Calibri"/>
                      </a:endParaRPr>
                    </a:p>
                  </a:txBody>
                  <a:tcPr marL="6985" marR="6985" marT="698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LA1547</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LA1589</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LA1684</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LA2093</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LA2176</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LA480</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LA2706</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LA3008</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LA3475</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LA410</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LA4345</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LA4355</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7795">
                <a:tc>
                  <a:txBody>
                    <a:bodyPr/>
                    <a:lstStyle/>
                    <a:p>
                      <a:pPr marL="0" marR="0">
                        <a:spcBef>
                          <a:spcPts val="0"/>
                        </a:spcBef>
                        <a:spcAft>
                          <a:spcPts val="0"/>
                        </a:spcAft>
                      </a:pPr>
                      <a:r>
                        <a:rPr lang="en-US" sz="1200">
                          <a:effectLst/>
                          <a:latin typeface="Calibri"/>
                          <a:ea typeface="Calibri"/>
                          <a:cs typeface="Times New Roman"/>
                        </a:rPr>
                        <a:t>Wild</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1200">
                          <a:effectLst/>
                          <a:latin typeface="Calibri"/>
                          <a:ea typeface="Calibri"/>
                          <a:cs typeface="Times New Roman"/>
                        </a:rPr>
                        <a:t>LA1547</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marL="0" marR="0">
                        <a:spcBef>
                          <a:spcPts val="0"/>
                        </a:spcBef>
                        <a:spcAft>
                          <a:spcPts val="0"/>
                        </a:spcAft>
                      </a:pPr>
                      <a:r>
                        <a:rPr lang="en-US" sz="1200">
                          <a:effectLst/>
                          <a:latin typeface="Calibri"/>
                          <a:ea typeface="Calibri"/>
                          <a:cs typeface="Times New Roman"/>
                        </a:rPr>
                        <a:t>3256</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3975</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3069</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2228</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3006</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2165</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3478</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1847</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1253</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3942</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2970</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7795">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200">
                          <a:effectLst/>
                          <a:latin typeface="Calibri"/>
                          <a:ea typeface="Calibri"/>
                          <a:cs typeface="Times New Roman"/>
                        </a:rPr>
                        <a:t>LA1589</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Calibri"/>
                          <a:ea typeface="Calibri"/>
                          <a:cs typeface="Times New Roman"/>
                        </a:rPr>
                        <a:t>&lt;0.001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marL="0" marR="0">
                        <a:spcBef>
                          <a:spcPts val="0"/>
                        </a:spcBef>
                        <a:spcAft>
                          <a:spcPts val="0"/>
                        </a:spcAft>
                      </a:pPr>
                      <a:r>
                        <a:rPr lang="en-US" sz="1200">
                          <a:effectLst/>
                          <a:latin typeface="Calibri"/>
                          <a:ea typeface="Calibri"/>
                          <a:cs typeface="Times New Roman"/>
                        </a:rPr>
                        <a:t>5323</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4755</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3566</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4563</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3396</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4860</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3173</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2406</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5491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4426</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137795">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200">
                          <a:effectLst/>
                          <a:latin typeface="Calibri"/>
                          <a:ea typeface="Calibri"/>
                          <a:cs typeface="Times New Roman"/>
                        </a:rPr>
                        <a:t>LA1684</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Calibri"/>
                          <a:ea typeface="Calibri"/>
                          <a:cs typeface="Times New Roman"/>
                        </a:rPr>
                        <a:t>0.086</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NS</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marL="0" marR="0">
                        <a:spcBef>
                          <a:spcPts val="0"/>
                        </a:spcBef>
                        <a:spcAft>
                          <a:spcPts val="0"/>
                        </a:spcAft>
                      </a:pPr>
                      <a:r>
                        <a:rPr lang="en-US" sz="1200">
                          <a:effectLst/>
                          <a:latin typeface="Calibri"/>
                          <a:ea typeface="Calibri"/>
                          <a:cs typeface="Times New Roman"/>
                        </a:rPr>
                        <a:t>4020</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3008</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3926</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2885</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4194</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2627</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1959</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4776</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3810</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137795">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200">
                          <a:effectLst/>
                          <a:latin typeface="Calibri"/>
                          <a:ea typeface="Calibri"/>
                          <a:cs typeface="Times New Roman"/>
                        </a:rPr>
                        <a:t>LA2093</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Calibri"/>
                          <a:ea typeface="Calibri"/>
                          <a:cs typeface="Times New Roman"/>
                        </a:rPr>
                        <a:t>&lt;0.001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NS</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NS</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marL="0" marR="0">
                        <a:spcBef>
                          <a:spcPts val="0"/>
                        </a:spcBef>
                        <a:spcAft>
                          <a:spcPts val="0"/>
                        </a:spcAft>
                      </a:pPr>
                      <a:r>
                        <a:rPr lang="en-US" sz="1200">
                          <a:effectLst/>
                          <a:latin typeface="Calibri"/>
                          <a:ea typeface="Calibri"/>
                          <a:cs typeface="Times New Roman"/>
                        </a:rPr>
                        <a:t>3395</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4575</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3260</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4943</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2919</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2093</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5630</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4384</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137795">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200">
                          <a:effectLst/>
                          <a:latin typeface="Calibri"/>
                          <a:ea typeface="Calibri"/>
                          <a:cs typeface="Times New Roman"/>
                        </a:rPr>
                        <a:t>LA2176</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Calibri"/>
                          <a:ea typeface="Calibri"/>
                          <a:cs typeface="Times New Roman"/>
                        </a:rPr>
                        <a:t>&lt;0.001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Calibri"/>
                          <a:ea typeface="Calibri"/>
                          <a:cs typeface="Times New Roman"/>
                        </a:rPr>
                        <a:t>0.007</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Calibri"/>
                          <a:ea typeface="Calibri"/>
                          <a:cs typeface="Times New Roman"/>
                        </a:rPr>
                        <a:t>&lt;0.001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Calibri"/>
                          <a:ea typeface="Calibri"/>
                          <a:cs typeface="Times New Roman"/>
                        </a:rPr>
                        <a:t>0.002</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marL="0" marR="0">
                        <a:spcBef>
                          <a:spcPts val="0"/>
                        </a:spcBef>
                        <a:spcAft>
                          <a:spcPts val="0"/>
                        </a:spcAft>
                      </a:pPr>
                      <a:r>
                        <a:rPr lang="en-US" sz="1200">
                          <a:effectLst/>
                          <a:latin typeface="Calibri"/>
                          <a:ea typeface="Calibri"/>
                          <a:cs typeface="Times New Roman"/>
                        </a:rPr>
                        <a:t>5766</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4428</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5955</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4287</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3411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6670</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5610</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137795">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LA480</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Calibri"/>
                          <a:ea typeface="Calibri"/>
                          <a:cs typeface="Times New Roman"/>
                        </a:rPr>
                        <a:t>&lt;0.001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NS</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i="1">
                          <a:effectLst/>
                          <a:latin typeface="Calibri"/>
                          <a:ea typeface="Calibri"/>
                          <a:cs typeface="Times New Roman"/>
                        </a:rPr>
                        <a:t>0.067</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NS</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b="1">
                          <a:effectLst/>
                          <a:latin typeface="Calibri"/>
                          <a:ea typeface="Calibri"/>
                          <a:cs typeface="Times New Roman"/>
                        </a:rPr>
                        <a:t>0.012</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marL="0" marR="0">
                        <a:spcBef>
                          <a:spcPts val="0"/>
                        </a:spcBef>
                        <a:spcAft>
                          <a:spcPts val="0"/>
                        </a:spcAft>
                      </a:pPr>
                      <a:r>
                        <a:rPr lang="en-US" sz="1200">
                          <a:effectLst/>
                          <a:latin typeface="Calibri"/>
                          <a:ea typeface="Calibri"/>
                          <a:cs typeface="Times New Roman"/>
                        </a:rPr>
                        <a:t>5939</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4376</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6212</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6999</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3703</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4869</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137795">
                <a:tc>
                  <a:txBody>
                    <a:bodyPr/>
                    <a:lstStyle/>
                    <a:p>
                      <a:pPr marL="0" marR="0">
                        <a:spcBef>
                          <a:spcPts val="0"/>
                        </a:spcBef>
                        <a:spcAft>
                          <a:spcPts val="0"/>
                        </a:spcAft>
                      </a:pPr>
                      <a:r>
                        <a:rPr lang="en-US" sz="1200">
                          <a:effectLst/>
                          <a:latin typeface="Calibri"/>
                          <a:ea typeface="Calibri"/>
                          <a:cs typeface="Times New Roman"/>
                        </a:rPr>
                        <a:t>Domest</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1200">
                          <a:effectLst/>
                          <a:latin typeface="Calibri"/>
                          <a:ea typeface="Calibri"/>
                          <a:cs typeface="Times New Roman"/>
                        </a:rPr>
                        <a:t>LA2706</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Calibri"/>
                          <a:ea typeface="Calibri"/>
                          <a:cs typeface="Times New Roman"/>
                        </a:rPr>
                        <a:t>&lt;0.001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Calibri"/>
                          <a:ea typeface="Calibri"/>
                          <a:cs typeface="Times New Roman"/>
                        </a:rPr>
                        <a:t>0.002</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Calibri"/>
                          <a:ea typeface="Calibri"/>
                          <a:cs typeface="Times New Roman"/>
                        </a:rPr>
                        <a:t>&lt;0.001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Calibri"/>
                          <a:ea typeface="Calibri"/>
                          <a:cs typeface="Times New Roman"/>
                        </a:rPr>
                        <a:t>&lt;0.001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NS</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b="1">
                          <a:effectLst/>
                          <a:latin typeface="Calibri"/>
                          <a:ea typeface="Calibri"/>
                          <a:cs typeface="Times New Roman"/>
                        </a:rPr>
                        <a:t>0.003</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marL="0" marR="0">
                        <a:spcBef>
                          <a:spcPts val="0"/>
                        </a:spcBef>
                        <a:spcAft>
                          <a:spcPts val="0"/>
                        </a:spcAft>
                      </a:pPr>
                      <a:r>
                        <a:rPr lang="en-US" sz="1200">
                          <a:effectLst/>
                          <a:latin typeface="Calibri"/>
                          <a:ea typeface="Calibri"/>
                          <a:cs typeface="Times New Roman"/>
                        </a:rPr>
                        <a:t>6071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4564</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3785</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6716</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5794</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7795">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200">
                          <a:effectLst/>
                          <a:latin typeface="Calibri"/>
                          <a:ea typeface="Calibri"/>
                          <a:cs typeface="Times New Roman"/>
                        </a:rPr>
                        <a:t>LA3008</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Calibri"/>
                          <a:ea typeface="Calibri"/>
                          <a:cs typeface="Times New Roman"/>
                        </a:rPr>
                        <a:t>0.003</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NS</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NS</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NS</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b="1">
                          <a:effectLst/>
                          <a:latin typeface="Calibri"/>
                          <a:ea typeface="Calibri"/>
                          <a:cs typeface="Times New Roman"/>
                        </a:rPr>
                        <a:t>0.003</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NS</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b="1">
                          <a:effectLst/>
                          <a:latin typeface="Calibri"/>
                          <a:ea typeface="Calibri"/>
                          <a:cs typeface="Times New Roman"/>
                        </a:rPr>
                        <a:t>0.001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marL="0" marR="0">
                        <a:spcBef>
                          <a:spcPts val="0"/>
                        </a:spcBef>
                        <a:spcAft>
                          <a:spcPts val="0"/>
                        </a:spcAft>
                      </a:pPr>
                      <a:r>
                        <a:rPr lang="en-US" sz="1200">
                          <a:effectLst/>
                          <a:latin typeface="Calibri"/>
                          <a:ea typeface="Calibri"/>
                          <a:cs typeface="Times New Roman"/>
                        </a:rPr>
                        <a:t>3062</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2339</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5309</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4283</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r>
              <a:tr h="137795">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200">
                          <a:effectLst/>
                          <a:latin typeface="Calibri"/>
                          <a:ea typeface="Calibri"/>
                          <a:cs typeface="Times New Roman"/>
                        </a:rPr>
                        <a:t>LA3475</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Calibri"/>
                          <a:ea typeface="Calibri"/>
                          <a:cs typeface="Times New Roman"/>
                        </a:rPr>
                        <a:t>&lt;0.001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Calibri"/>
                          <a:ea typeface="Calibri"/>
                          <a:cs typeface="Times New Roman"/>
                        </a:rPr>
                        <a:t>&lt;0.001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Calibri"/>
                          <a:ea typeface="Calibri"/>
                          <a:cs typeface="Times New Roman"/>
                        </a:rPr>
                        <a:t>&lt;0.001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Calibri"/>
                          <a:ea typeface="Calibri"/>
                          <a:cs typeface="Times New Roman"/>
                        </a:rPr>
                        <a:t>&lt;0.001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NS</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b="1">
                          <a:effectLst/>
                          <a:latin typeface="Calibri"/>
                          <a:ea typeface="Calibri"/>
                          <a:cs typeface="Times New Roman"/>
                        </a:rPr>
                        <a:t>&lt;0.001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NS</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b="1">
                          <a:effectLst/>
                          <a:latin typeface="Calibri"/>
                          <a:ea typeface="Calibri"/>
                          <a:cs typeface="Times New Roman"/>
                        </a:rPr>
                        <a:t>&lt;0.001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marL="0" marR="0">
                        <a:spcBef>
                          <a:spcPts val="0"/>
                        </a:spcBef>
                        <a:spcAft>
                          <a:spcPts val="0"/>
                        </a:spcAft>
                      </a:pPr>
                      <a:r>
                        <a:rPr lang="en-US" sz="1200">
                          <a:effectLst/>
                          <a:latin typeface="Calibri"/>
                          <a:ea typeface="Calibri"/>
                          <a:cs typeface="Times New Roman"/>
                        </a:rPr>
                        <a:t>3824</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7088</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6022</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7795">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200">
                          <a:effectLst/>
                          <a:latin typeface="Calibri"/>
                          <a:ea typeface="Calibri"/>
                          <a:cs typeface="Times New Roman"/>
                        </a:rPr>
                        <a:t>LA410</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Calibri"/>
                          <a:ea typeface="Calibri"/>
                          <a:cs typeface="Times New Roman"/>
                        </a:rPr>
                        <a:t>&lt;0.001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Calibri"/>
                          <a:ea typeface="Calibri"/>
                          <a:cs typeface="Times New Roman"/>
                        </a:rPr>
                        <a:t>&lt;0.001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Calibri"/>
                          <a:ea typeface="Calibri"/>
                          <a:cs typeface="Times New Roman"/>
                        </a:rPr>
                        <a:t>&lt;0.001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Calibri"/>
                          <a:ea typeface="Calibri"/>
                          <a:cs typeface="Times New Roman"/>
                        </a:rPr>
                        <a:t>&lt;0.001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Calibri"/>
                          <a:ea typeface="Calibri"/>
                          <a:cs typeface="Times New Roman"/>
                        </a:rPr>
                        <a:t>0.002</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Calibri"/>
                          <a:ea typeface="Calibri"/>
                          <a:cs typeface="Times New Roman"/>
                        </a:rPr>
                        <a:t>&lt;0.001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Calibri"/>
                          <a:ea typeface="Calibri"/>
                          <a:cs typeface="Times New Roman"/>
                        </a:rPr>
                        <a:t>0.030</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b="1">
                          <a:effectLst/>
                          <a:latin typeface="Calibri"/>
                          <a:ea typeface="Calibri"/>
                          <a:cs typeface="Times New Roman"/>
                        </a:rPr>
                        <a:t>&lt;0.001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Calibri"/>
                          <a:ea typeface="Calibri"/>
                          <a:cs typeface="Times New Roman"/>
                        </a:rPr>
                        <a:t>0.037</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marL="0" marR="0">
                        <a:spcBef>
                          <a:spcPts val="0"/>
                        </a:spcBef>
                        <a:spcAft>
                          <a:spcPts val="0"/>
                        </a:spcAft>
                      </a:pPr>
                      <a:r>
                        <a:rPr lang="en-US" sz="1200">
                          <a:effectLst/>
                          <a:latin typeface="Calibri"/>
                          <a:ea typeface="Calibri"/>
                          <a:cs typeface="Times New Roman"/>
                        </a:rPr>
                        <a:t>7779</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6820</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7795">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200">
                          <a:effectLst/>
                          <a:latin typeface="Calibri"/>
                          <a:ea typeface="Calibri"/>
                          <a:cs typeface="Times New Roman"/>
                        </a:rPr>
                        <a:t>LA4345</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Calibri"/>
                          <a:ea typeface="Calibri"/>
                          <a:cs typeface="Times New Roman"/>
                        </a:rPr>
                        <a:t>0.072</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i="1">
                          <a:effectLst/>
                          <a:latin typeface="Calibri"/>
                          <a:ea typeface="Calibri"/>
                          <a:cs typeface="Times New Roman"/>
                        </a:rPr>
                        <a:t>0.065</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NS</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i="1">
                          <a:effectLst/>
                          <a:latin typeface="Calibri"/>
                          <a:ea typeface="Calibri"/>
                          <a:cs typeface="Times New Roman"/>
                        </a:rPr>
                        <a:t>0.030</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b="1">
                          <a:effectLst/>
                          <a:latin typeface="Calibri"/>
                          <a:ea typeface="Calibri"/>
                          <a:cs typeface="Times New Roman"/>
                        </a:rPr>
                        <a:t>&lt;0.001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i="1">
                          <a:effectLst/>
                          <a:latin typeface="Calibri"/>
                          <a:ea typeface="Calibri"/>
                          <a:cs typeface="Times New Roman"/>
                        </a:rPr>
                        <a:t>0.018</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b="1">
                          <a:effectLst/>
                          <a:latin typeface="Calibri"/>
                          <a:ea typeface="Calibri"/>
                          <a:cs typeface="Times New Roman"/>
                        </a:rPr>
                        <a:t>&lt;0.001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NS</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b="1">
                          <a:effectLst/>
                          <a:latin typeface="Calibri"/>
                          <a:ea typeface="Calibri"/>
                          <a:cs typeface="Times New Roman"/>
                        </a:rPr>
                        <a:t>&lt;0.001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Calibri"/>
                          <a:ea typeface="Calibri"/>
                          <a:cs typeface="Times New Roman"/>
                        </a:rPr>
                        <a:t>&lt;0.001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c>
                  <a:txBody>
                    <a:bodyPr/>
                    <a:lstStyle/>
                    <a:p>
                      <a:pPr marL="0" marR="0">
                        <a:spcBef>
                          <a:spcPts val="0"/>
                        </a:spcBef>
                        <a:spcAft>
                          <a:spcPts val="0"/>
                        </a:spcAft>
                      </a:pPr>
                      <a:r>
                        <a:rPr lang="en-US" sz="1200">
                          <a:effectLst/>
                          <a:latin typeface="Calibri"/>
                          <a:ea typeface="Calibri"/>
                          <a:cs typeface="Times New Roman"/>
                        </a:rPr>
                        <a:t>3601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7795">
                <a:tc>
                  <a:txBody>
                    <a:bodyPr/>
                    <a:lstStyle/>
                    <a:p>
                      <a:pPr marL="0" marR="0">
                        <a:spcBef>
                          <a:spcPts val="0"/>
                        </a:spcBef>
                        <a:spcAft>
                          <a:spcPts val="0"/>
                        </a:spcAft>
                      </a:pPr>
                      <a:r>
                        <a:rPr lang="en-US" sz="1200">
                          <a:effectLst/>
                          <a:latin typeface="Calibri"/>
                          <a:ea typeface="Calibri"/>
                          <a:cs typeface="Times New Roman"/>
                        </a:rPr>
                        <a:t> </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LA4355</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Calibri"/>
                          <a:ea typeface="Calibri"/>
                          <a:cs typeface="Times New Roman"/>
                        </a:rPr>
                        <a:t>&lt;0.001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NS</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i="1">
                          <a:effectLst/>
                          <a:latin typeface="Calibri"/>
                          <a:ea typeface="Calibri"/>
                          <a:cs typeface="Times New Roman"/>
                        </a:rPr>
                        <a:t>0.034</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NS</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i="1">
                          <a:effectLst/>
                          <a:latin typeface="Calibri"/>
                          <a:ea typeface="Calibri"/>
                          <a:cs typeface="Times New Roman"/>
                        </a:rPr>
                        <a:t>0.032</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a:effectLst/>
                          <a:latin typeface="Calibri"/>
                          <a:ea typeface="Calibri"/>
                          <a:cs typeface="Times New Roman"/>
                        </a:rPr>
                        <a:t>NS</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b="1">
                          <a:effectLst/>
                          <a:latin typeface="Calibri"/>
                          <a:ea typeface="Calibri"/>
                          <a:cs typeface="Times New Roman"/>
                        </a:rPr>
                        <a:t>0.010</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Calibri"/>
                          <a:ea typeface="Calibri"/>
                          <a:cs typeface="Times New Roman"/>
                        </a:rPr>
                        <a:t>NS</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a:spcBef>
                          <a:spcPts val="0"/>
                        </a:spcBef>
                        <a:spcAft>
                          <a:spcPts val="0"/>
                        </a:spcAft>
                      </a:pPr>
                      <a:r>
                        <a:rPr lang="en-US" sz="1200" b="1">
                          <a:effectLst/>
                          <a:latin typeface="Calibri"/>
                          <a:ea typeface="Calibri"/>
                          <a:cs typeface="Times New Roman"/>
                        </a:rPr>
                        <a:t>0.002</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Calibri"/>
                          <a:ea typeface="Calibri"/>
                          <a:cs typeface="Times New Roman"/>
                        </a:rPr>
                        <a:t>&lt;0.001</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b="1">
                          <a:effectLst/>
                          <a:latin typeface="Calibri"/>
                          <a:ea typeface="Calibri"/>
                          <a:cs typeface="Times New Roman"/>
                        </a:rPr>
                        <a:t>0.009</a:t>
                      </a:r>
                      <a:endParaRPr lang="en-US" sz="110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Calibri"/>
                          <a:ea typeface="Calibri"/>
                          <a:cs typeface="Times New Roman"/>
                        </a:rPr>
                        <a:t> </a:t>
                      </a:r>
                      <a:endParaRPr lang="en-US" sz="1100" dirty="0">
                        <a:effectLst/>
                        <a:latin typeface="Calibri"/>
                        <a:ea typeface="Calibri"/>
                        <a:cs typeface="Times New Roman"/>
                      </a:endParaRPr>
                    </a:p>
                  </a:txBody>
                  <a:tcPr marL="6985" marR="6985" marT="698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08080"/>
                    </a:solidFill>
                  </a:tcPr>
                </a:tc>
              </a:tr>
            </a:tbl>
          </a:graphicData>
        </a:graphic>
      </p:graphicFrame>
    </p:spTree>
    <p:extLst>
      <p:ext uri="{BB962C8B-B14F-4D97-AF65-F5344CB8AC3E}">
        <p14:creationId xmlns:p14="http://schemas.microsoft.com/office/powerpoint/2010/main" val="4131186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Users\nesoltis\Documents\Projects\BcSolGWAS\paper\plots\ActualPaper\FigR2\FigR2_beanplot.tif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484120"/>
            <a:ext cx="6858000" cy="493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603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C:\Users\nesoltis\Documents\Projects\BcSolGWAS\plots\paper\DomestRight\Sl_LesionSize_IntMean_DW.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3200400" cy="3962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nesoltis\Documents\Projects\BcSolGWAS\plots\paper\DomestRight\Sl_LesionSize_vio_DW.t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9994" t="4600" r="55224" b="14556"/>
          <a:stretch/>
        </p:blipFill>
        <p:spPr bwMode="auto">
          <a:xfrm>
            <a:off x="822320" y="192700"/>
            <a:ext cx="473080" cy="32033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Users\nesoltis\Documents\Projects\BcSolGWAS\plots\paper\DomestRight\Sl_LesionSize_vio_DW.tif"/>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4832" t="4058" r="8553" b="14123"/>
          <a:stretch/>
        </p:blipFill>
        <p:spPr bwMode="auto">
          <a:xfrm>
            <a:off x="2502198" y="176620"/>
            <a:ext cx="531722" cy="324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3620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esoltis\Documents\Projects\BcSolGWAS\plots\paper\DomestRight\Sl_LesionSize_greyIntx_g.t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379" r="11775" b="5566"/>
          <a:stretch/>
        </p:blipFill>
        <p:spPr bwMode="auto">
          <a:xfrm>
            <a:off x="3510150" y="4605040"/>
            <a:ext cx="3306562" cy="24567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nesoltis\Documents\Projects\BcSolGWAS\plots\paper\DomestRight\Sl_LesionSize_Intx_a.t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682" r="13295" b="24156"/>
          <a:stretch/>
        </p:blipFill>
        <p:spPr bwMode="auto">
          <a:xfrm>
            <a:off x="4549" y="235326"/>
            <a:ext cx="3516574" cy="19516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nesoltis\Documents\Projects\BcSolGWAS\plots\paper\DomestRight\Sl_LesionSize_Intx_b.tif"/>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489" r="12281" b="23582"/>
          <a:stretch/>
        </p:blipFill>
        <p:spPr bwMode="auto">
          <a:xfrm>
            <a:off x="3491354" y="241488"/>
            <a:ext cx="3336331" cy="19664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Users\nesoltis\Documents\Projects\BcSolGWAS\plots\paper\DomestRight\Sl_LesionSize_Intx_d.tif"/>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8991" t="8870" r="12204" b="22756"/>
          <a:stretch/>
        </p:blipFill>
        <p:spPr bwMode="auto">
          <a:xfrm>
            <a:off x="3614973" y="2629277"/>
            <a:ext cx="3268640" cy="17594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C:\Users\nesoltis\Documents\Projects\BcSolGWAS\plots\paper\DomestRight\Sl_LesionSize_Intx_c.tif"/>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3949" t="10722" r="12954" b="23384"/>
          <a:stretch/>
        </p:blipFill>
        <p:spPr bwMode="auto">
          <a:xfrm>
            <a:off x="72789" y="2673632"/>
            <a:ext cx="3411542" cy="16658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nesoltis\Documents\Projects\BcSolGWAS\plots\paper\DomestRight\Sl_LesionSize_greyIntx_f.tif"/>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8183" t="9959" r="13012" b="6728"/>
          <a:stretch/>
        </p:blipFill>
        <p:spPr bwMode="auto">
          <a:xfrm>
            <a:off x="194280" y="4860533"/>
            <a:ext cx="3268640" cy="21438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71780" y="542089"/>
            <a:ext cx="317716" cy="369332"/>
          </a:xfrm>
          <a:prstGeom prst="rect">
            <a:avLst/>
          </a:prstGeom>
          <a:noFill/>
        </p:spPr>
        <p:txBody>
          <a:bodyPr wrap="none" rtlCol="0">
            <a:spAutoFit/>
          </a:bodyPr>
          <a:lstStyle/>
          <a:p>
            <a:r>
              <a:rPr lang="en-US" dirty="0" smtClean="0"/>
              <a:t>A</a:t>
            </a:r>
            <a:endParaRPr lang="en-US" dirty="0"/>
          </a:p>
        </p:txBody>
      </p:sp>
      <p:sp>
        <p:nvSpPr>
          <p:cNvPr id="11" name="TextBox 10"/>
          <p:cNvSpPr txBox="1"/>
          <p:nvPr/>
        </p:nvSpPr>
        <p:spPr>
          <a:xfrm>
            <a:off x="3850944" y="563065"/>
            <a:ext cx="309700" cy="369332"/>
          </a:xfrm>
          <a:prstGeom prst="rect">
            <a:avLst/>
          </a:prstGeom>
          <a:noFill/>
        </p:spPr>
        <p:txBody>
          <a:bodyPr wrap="none" rtlCol="0">
            <a:spAutoFit/>
          </a:bodyPr>
          <a:lstStyle/>
          <a:p>
            <a:r>
              <a:rPr lang="en-US" dirty="0" smtClean="0"/>
              <a:t>B</a:t>
            </a:r>
            <a:endParaRPr lang="en-US" dirty="0"/>
          </a:p>
        </p:txBody>
      </p:sp>
      <p:sp>
        <p:nvSpPr>
          <p:cNvPr id="12" name="TextBox 11"/>
          <p:cNvSpPr txBox="1"/>
          <p:nvPr/>
        </p:nvSpPr>
        <p:spPr>
          <a:xfrm>
            <a:off x="571357" y="2690836"/>
            <a:ext cx="308098" cy="369332"/>
          </a:xfrm>
          <a:prstGeom prst="rect">
            <a:avLst/>
          </a:prstGeom>
          <a:noFill/>
        </p:spPr>
        <p:txBody>
          <a:bodyPr wrap="none" rtlCol="0">
            <a:spAutoFit/>
          </a:bodyPr>
          <a:lstStyle/>
          <a:p>
            <a:r>
              <a:rPr lang="en-US" dirty="0" smtClean="0"/>
              <a:t>C</a:t>
            </a:r>
            <a:endParaRPr lang="en-US" dirty="0"/>
          </a:p>
        </p:txBody>
      </p:sp>
      <p:sp>
        <p:nvSpPr>
          <p:cNvPr id="13" name="TextBox 12"/>
          <p:cNvSpPr txBox="1"/>
          <p:nvPr/>
        </p:nvSpPr>
        <p:spPr>
          <a:xfrm>
            <a:off x="3891888" y="2715417"/>
            <a:ext cx="327334" cy="369332"/>
          </a:xfrm>
          <a:prstGeom prst="rect">
            <a:avLst/>
          </a:prstGeom>
          <a:noFill/>
        </p:spPr>
        <p:txBody>
          <a:bodyPr wrap="none" rtlCol="0">
            <a:spAutoFit/>
          </a:bodyPr>
          <a:lstStyle/>
          <a:p>
            <a:r>
              <a:rPr lang="en-US" dirty="0"/>
              <a:t>D</a:t>
            </a:r>
          </a:p>
        </p:txBody>
      </p:sp>
      <p:sp>
        <p:nvSpPr>
          <p:cNvPr id="15" name="TextBox 14"/>
          <p:cNvSpPr txBox="1"/>
          <p:nvPr/>
        </p:nvSpPr>
        <p:spPr>
          <a:xfrm>
            <a:off x="571357" y="4953000"/>
            <a:ext cx="296876" cy="369332"/>
          </a:xfrm>
          <a:prstGeom prst="rect">
            <a:avLst/>
          </a:prstGeom>
          <a:noFill/>
        </p:spPr>
        <p:txBody>
          <a:bodyPr wrap="none" rtlCol="0">
            <a:spAutoFit/>
          </a:bodyPr>
          <a:lstStyle/>
          <a:p>
            <a:r>
              <a:rPr lang="en-US" dirty="0" smtClean="0"/>
              <a:t>E</a:t>
            </a:r>
            <a:endParaRPr lang="en-US" dirty="0"/>
          </a:p>
        </p:txBody>
      </p:sp>
      <p:sp>
        <p:nvSpPr>
          <p:cNvPr id="17" name="TextBox 16"/>
          <p:cNvSpPr txBox="1"/>
          <p:nvPr/>
        </p:nvSpPr>
        <p:spPr>
          <a:xfrm>
            <a:off x="3818812" y="4952557"/>
            <a:ext cx="290464" cy="369332"/>
          </a:xfrm>
          <a:prstGeom prst="rect">
            <a:avLst/>
          </a:prstGeom>
          <a:noFill/>
        </p:spPr>
        <p:txBody>
          <a:bodyPr wrap="none" rtlCol="0">
            <a:spAutoFit/>
          </a:bodyPr>
          <a:lstStyle/>
          <a:p>
            <a:r>
              <a:rPr lang="en-US" dirty="0" smtClean="0"/>
              <a:t>F</a:t>
            </a:r>
            <a:endParaRPr lang="en-US" dirty="0"/>
          </a:p>
        </p:txBody>
      </p:sp>
      <p:pic>
        <p:nvPicPr>
          <p:cNvPr id="18" name="Picture 2" descr="C:\Users\nesoltis\Documents\Projects\BcSolGWAS\plots\paper\DomestRight\Sl_LesionSize_greyIntx_g.tif"/>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3587" r="73978" b="24886"/>
          <a:stretch/>
        </p:blipFill>
        <p:spPr bwMode="auto">
          <a:xfrm>
            <a:off x="-15342" y="4605040"/>
            <a:ext cx="587122" cy="1921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0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esoltis\Documents\Projects\BcSolGWAS\paper\plots\ActualPaper\FigR5\FigR5_Sl_LesionSize_IntMean_wilcoxtop.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66" y="-10510"/>
            <a:ext cx="3200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953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esoltis\Documents\Projects\BcSolGWAS\paper\plots\ActualPaper\FigR7\FigR7a_Summary_99Thresh_ManhattanPlot_NA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031612"/>
            <a:ext cx="6858000" cy="495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nesoltis\Documents\Projects\BcSolGWAS\paper\plots\ActualPaper\FigR5\R5A_bw_Sl_LesionSize_trueMAF20_NA10_lowTR_LA2093.ManhattanPlo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6278"/>
          <a:stretch/>
        </p:blipFill>
        <p:spPr bwMode="auto">
          <a:xfrm>
            <a:off x="-166048" y="297990"/>
            <a:ext cx="7010400" cy="44486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7613" y="82550"/>
            <a:ext cx="447226" cy="430881"/>
          </a:xfrm>
          <a:prstGeom prst="rect">
            <a:avLst/>
          </a:prstGeom>
          <a:noFill/>
        </p:spPr>
        <p:txBody>
          <a:bodyPr wrap="none" lIns="152394" tIns="76197" rIns="152394" bIns="76197" rtlCol="0">
            <a:spAutoFit/>
          </a:bodyPr>
          <a:lstStyle/>
          <a:p>
            <a:r>
              <a:rPr lang="en-US" b="1" dirty="0" smtClean="0"/>
              <a:t>A</a:t>
            </a:r>
            <a:endParaRPr lang="en-US" b="1" dirty="0"/>
          </a:p>
        </p:txBody>
      </p:sp>
      <p:sp>
        <p:nvSpPr>
          <p:cNvPr id="19" name="TextBox 18"/>
          <p:cNvSpPr txBox="1"/>
          <p:nvPr/>
        </p:nvSpPr>
        <p:spPr>
          <a:xfrm>
            <a:off x="117231" y="4798219"/>
            <a:ext cx="437608" cy="430881"/>
          </a:xfrm>
          <a:prstGeom prst="rect">
            <a:avLst/>
          </a:prstGeom>
          <a:noFill/>
        </p:spPr>
        <p:txBody>
          <a:bodyPr wrap="none" lIns="152394" tIns="76197" rIns="152394" bIns="76197" rtlCol="0">
            <a:spAutoFit/>
          </a:bodyPr>
          <a:lstStyle/>
          <a:p>
            <a:r>
              <a:rPr lang="en-US" b="1" dirty="0" smtClean="0"/>
              <a:t>B</a:t>
            </a:r>
            <a:endParaRPr lang="en-US" b="1" dirty="0"/>
          </a:p>
        </p:txBody>
      </p:sp>
      <p:cxnSp>
        <p:nvCxnSpPr>
          <p:cNvPr id="20" name="Straight Connector 19"/>
          <p:cNvCxnSpPr/>
          <p:nvPr/>
        </p:nvCxnSpPr>
        <p:spPr>
          <a:xfrm>
            <a:off x="1678687" y="311454"/>
            <a:ext cx="0" cy="9181796"/>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028128" y="310818"/>
            <a:ext cx="0" cy="9181796"/>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313296" y="317746"/>
            <a:ext cx="0" cy="9181796"/>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911522" y="328701"/>
            <a:ext cx="0" cy="9181796"/>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804848" y="311454"/>
            <a:ext cx="0" cy="9181796"/>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459104" y="311454"/>
            <a:ext cx="0" cy="9181796"/>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158016" y="330200"/>
            <a:ext cx="0" cy="9181796"/>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551296" y="311454"/>
            <a:ext cx="0" cy="9181796"/>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9555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C:\Users\nesoltis\Documents\Projects\BcSolGWAS\paper\plots\FigR7\R7a_topSNPssOverlap_12Plants_pro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525"/>
            <a:ext cx="68580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nesoltis\Documents\Projects\BcSolGWAS\paper\plots\ActualPaper\FigR7\topGenesOverlap_IndPlants_2kbWi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5262562"/>
            <a:ext cx="6858000" cy="464343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nesoltis\Documents\Projects\BcSolGWAS\paper\plots\FigR7\R7a_topSNPssOverlap_12Plants_probSmall.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771" b="8333"/>
          <a:stretch/>
        </p:blipFill>
        <p:spPr bwMode="auto">
          <a:xfrm>
            <a:off x="2914650" y="330200"/>
            <a:ext cx="3409950" cy="27241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esoltis\Documents\Projects\BcSolGWAS\paper\plots\FigR7\topGenesOverlap_IndPlants_1kbWin_Small.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6771" b="8333"/>
          <a:stretch/>
        </p:blipFill>
        <p:spPr bwMode="auto">
          <a:xfrm>
            <a:off x="3048000" y="5675313"/>
            <a:ext cx="3409950" cy="272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624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00400" y="2435423"/>
            <a:ext cx="992579" cy="307777"/>
          </a:xfrm>
          <a:prstGeom prst="rect">
            <a:avLst/>
          </a:prstGeom>
          <a:noFill/>
        </p:spPr>
        <p:txBody>
          <a:bodyPr wrap="none" rtlCol="0">
            <a:spAutoFit/>
          </a:bodyPr>
          <a:lstStyle/>
          <a:p>
            <a:r>
              <a:rPr lang="en-US" sz="1400" dirty="0" smtClean="0">
                <a:solidFill>
                  <a:schemeClr val="bg1"/>
                </a:solidFill>
              </a:rPr>
              <a:t>BcT4_4591</a:t>
            </a:r>
            <a:endParaRPr lang="en-US" sz="1400" dirty="0">
              <a:solidFill>
                <a:schemeClr val="bg1"/>
              </a:solidFill>
            </a:endParaRPr>
          </a:p>
        </p:txBody>
      </p:sp>
      <p:pic>
        <p:nvPicPr>
          <p:cNvPr id="1027" name="Picture 3" descr="C:\Users\nesoltis\Documents\Projects\BcSolGWAS\paper\plots\FigR8\Sl_LesionSize_trueMAF20_NA10_lowTR.gene01Chr16.ManhattanPlo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0"/>
            <a:ext cx="64008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034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nesoltis\Documents\Projects\BcSolGWAS\paper\plots\ActualPaper\FigR8\Venns\DomestVenn_2kb_labeled.png"/>
          <p:cNvPicPr>
            <a:picLocks noChangeAspect="1" noChangeArrowheads="1"/>
          </p:cNvPicPr>
          <p:nvPr/>
        </p:nvPicPr>
        <p:blipFill rotWithShape="1">
          <a:blip r:embed="rId3">
            <a:extLst>
              <a:ext uri="{28A0092B-C50C-407E-A947-70E740481C1C}">
                <a14:useLocalDpi xmlns:a14="http://schemas.microsoft.com/office/drawing/2010/main" val="0"/>
              </a:ext>
            </a:extLst>
          </a:blip>
          <a:srcRect l="9714" t="8211" b="5198"/>
          <a:stretch/>
        </p:blipFill>
        <p:spPr bwMode="auto">
          <a:xfrm>
            <a:off x="3383280" y="5695950"/>
            <a:ext cx="3474720" cy="36102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nesoltis\Documents\Projects\BcSolGWAS\paper\plots\ActualPaper\FigR8\Venn_SNPs_10NA_numbered.png"/>
          <p:cNvPicPr>
            <a:picLocks noChangeAspect="1" noChangeArrowheads="1"/>
          </p:cNvPicPr>
          <p:nvPr/>
        </p:nvPicPr>
        <p:blipFill rotWithShape="1">
          <a:blip r:embed="rId4">
            <a:extLst>
              <a:ext uri="{28A0092B-C50C-407E-A947-70E740481C1C}">
                <a14:useLocalDpi xmlns:a14="http://schemas.microsoft.com/office/drawing/2010/main" val="0"/>
              </a:ext>
            </a:extLst>
          </a:blip>
          <a:srcRect l="17014" t="4861" r="6294" b="4146"/>
          <a:stretch/>
        </p:blipFill>
        <p:spPr bwMode="auto">
          <a:xfrm>
            <a:off x="0" y="5483954"/>
            <a:ext cx="3383280" cy="43486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nesoltis\Documents\Projects\BcSolGWAS\paper\plots\ActualPaper\FigR8\FigR8_SlBc_trueMAF20_10NA_domest.ManhattanPlo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159450"/>
            <a:ext cx="6858000" cy="4953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3327" y="19480"/>
            <a:ext cx="298480" cy="369332"/>
          </a:xfrm>
          <a:prstGeom prst="rect">
            <a:avLst/>
          </a:prstGeom>
          <a:noFill/>
        </p:spPr>
        <p:txBody>
          <a:bodyPr wrap="none" rtlCol="0">
            <a:spAutoFit/>
          </a:bodyPr>
          <a:lstStyle/>
          <a:p>
            <a:r>
              <a:rPr lang="en-US" b="1" dirty="0" smtClean="0"/>
              <a:t>a</a:t>
            </a:r>
            <a:endParaRPr lang="en-US" b="1" dirty="0"/>
          </a:p>
        </p:txBody>
      </p:sp>
      <p:sp>
        <p:nvSpPr>
          <p:cNvPr id="7" name="TextBox 6"/>
          <p:cNvSpPr txBox="1"/>
          <p:nvPr/>
        </p:nvSpPr>
        <p:spPr>
          <a:xfrm>
            <a:off x="0" y="5292236"/>
            <a:ext cx="308098" cy="369332"/>
          </a:xfrm>
          <a:prstGeom prst="rect">
            <a:avLst/>
          </a:prstGeom>
          <a:noFill/>
        </p:spPr>
        <p:txBody>
          <a:bodyPr wrap="none" rtlCol="0">
            <a:spAutoFit/>
          </a:bodyPr>
          <a:lstStyle/>
          <a:p>
            <a:r>
              <a:rPr lang="en-US" b="1" dirty="0"/>
              <a:t>b</a:t>
            </a:r>
          </a:p>
        </p:txBody>
      </p:sp>
      <p:sp>
        <p:nvSpPr>
          <p:cNvPr id="8" name="TextBox 7"/>
          <p:cNvSpPr txBox="1"/>
          <p:nvPr/>
        </p:nvSpPr>
        <p:spPr>
          <a:xfrm>
            <a:off x="3432500" y="5312512"/>
            <a:ext cx="280846" cy="369332"/>
          </a:xfrm>
          <a:prstGeom prst="rect">
            <a:avLst/>
          </a:prstGeom>
          <a:noFill/>
        </p:spPr>
        <p:txBody>
          <a:bodyPr wrap="none" rtlCol="0">
            <a:spAutoFit/>
          </a:bodyPr>
          <a:lstStyle/>
          <a:p>
            <a:r>
              <a:rPr lang="en-US" b="1" dirty="0" smtClean="0"/>
              <a:t>c</a:t>
            </a:r>
            <a:endParaRPr lang="en-US" b="1" dirty="0"/>
          </a:p>
        </p:txBody>
      </p:sp>
      <p:pic>
        <p:nvPicPr>
          <p:cNvPr id="1031" name="Picture 7" descr="C:\Users\nesoltis\Documents\Projects\BcSolGWAS\paper\plots\ActualPaper\FigR8\FigR8_Sl_legend.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1761" t="27706" b="56450"/>
          <a:stretch/>
        </p:blipFill>
        <p:spPr bwMode="auto">
          <a:xfrm>
            <a:off x="5478438" y="3714750"/>
            <a:ext cx="1250868" cy="784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4410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531</TotalTime>
  <Words>1102</Words>
  <Application>Microsoft Office PowerPoint</Application>
  <PresentationFormat>A4 Paper (210x297 mm)</PresentationFormat>
  <Paragraphs>308</Paragraphs>
  <Slides>11</Slides>
  <Notes>11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California, Davis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 Soltis</dc:creator>
  <cp:lastModifiedBy>Nicole Soltis</cp:lastModifiedBy>
  <cp:revision>23</cp:revision>
  <dcterms:created xsi:type="dcterms:W3CDTF">2017-01-23T23:35:12Z</dcterms:created>
  <dcterms:modified xsi:type="dcterms:W3CDTF">2017-08-15T00:30:29Z</dcterms:modified>
</cp:coreProperties>
</file>